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Le Petit Cochon" charset="1" panose="00000500000000000000"/>
      <p:regular r:id="rId36"/>
    </p:embeddedFont>
    <p:embeddedFont>
      <p:font typeface="One Little Font" charset="1" panose="00000500000000000000"/>
      <p:regular r:id="rId37"/>
    </p:embeddedFont>
    <p:embeddedFont>
      <p:font typeface="Aloja" charset="1" panose="02000500000000000000"/>
      <p:regular r:id="rId38"/>
    </p:embeddedFont>
    <p:embeddedFont>
      <p:font typeface="Leckerli One" charset="1" panose="02000503000000020003"/>
      <p:regular r:id="rId39"/>
    </p:embeddedFont>
    <p:embeddedFont>
      <p:font typeface="Dynapuff Condensed" charset="1" panose="00000000000000000000"/>
      <p:regular r:id="rId40"/>
    </p:embeddedFont>
    <p:embeddedFont>
      <p:font typeface="Dynapuff SemiCondensed" charset="1" panose="00000000000000000000"/>
      <p:regular r:id="rId41"/>
    </p:embeddedFont>
    <p:embeddedFont>
      <p:font typeface="Sifonn" charset="1" panose="00000000000000000000"/>
      <p:regular r:id="rId42"/>
    </p:embeddedFont>
    <p:embeddedFont>
      <p:font typeface="Canva Student Font" charset="1" panose="00000000000000000000"/>
      <p:regular r:id="rId43"/>
    </p:embeddedFont>
    <p:embeddedFont>
      <p:font typeface="EFCO Brookshire" charset="1" panose="00000000000000000000"/>
      <p:regular r:id="rId44"/>
    </p:embeddedFont>
    <p:embeddedFont>
      <p:font typeface="Romman" charset="1" panose="02000503070000020003"/>
      <p:regular r:id="rId45"/>
    </p:embeddedFont>
    <p:embeddedFont>
      <p:font typeface="Open Sans" charset="1" panose="00000000000000000000"/>
      <p:regular r:id="rId46"/>
    </p:embeddedFont>
    <p:embeddedFont>
      <p:font typeface="Zenaida Ultra-Bold" charset="1" panose="00000900000000000000"/>
      <p:regular r:id="rId47"/>
    </p:embeddedFont>
    <p:embeddedFont>
      <p:font typeface="Della Respira" charset="1" panose="02000603000000000000"/>
      <p:regular r:id="rId48"/>
    </p:embeddedFont>
    <p:embeddedFont>
      <p:font typeface="Zenaida" charset="1" panose="00000500000000000000"/>
      <p:regular r:id="rId49"/>
    </p:embeddedFont>
    <p:embeddedFont>
      <p:font typeface="Zenaida Bold" charset="1" panose="00000800000000000000"/>
      <p:regular r:id="rId50"/>
    </p:embeddedFont>
    <p:embeddedFont>
      <p:font typeface="Kaushan Script" charset="1" panose="03060602040705080205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4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43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4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8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9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70.pn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7.png" Type="http://schemas.openxmlformats.org/officeDocument/2006/relationships/image"/><Relationship Id="rId7" Target="../media/image7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D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4850" y="6787155"/>
            <a:ext cx="3471863" cy="3688566"/>
          </a:xfrm>
          <a:custGeom>
            <a:avLst/>
            <a:gdLst/>
            <a:ahLst/>
            <a:cxnLst/>
            <a:rect r="r" b="b" t="t" l="l"/>
            <a:pathLst>
              <a:path h="3688566" w="3471863">
                <a:moveTo>
                  <a:pt x="0" y="0"/>
                </a:moveTo>
                <a:lnTo>
                  <a:pt x="3471862" y="0"/>
                </a:lnTo>
                <a:lnTo>
                  <a:pt x="3471862" y="3688566"/>
                </a:lnTo>
                <a:lnTo>
                  <a:pt x="0" y="368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852798">
            <a:off x="4815272" y="-548375"/>
            <a:ext cx="3745089" cy="3800367"/>
          </a:xfrm>
          <a:custGeom>
            <a:avLst/>
            <a:gdLst/>
            <a:ahLst/>
            <a:cxnLst/>
            <a:rect r="r" b="b" t="t" l="l"/>
            <a:pathLst>
              <a:path h="3800367" w="3745089">
                <a:moveTo>
                  <a:pt x="0" y="0"/>
                </a:moveTo>
                <a:lnTo>
                  <a:pt x="3745089" y="0"/>
                </a:lnTo>
                <a:lnTo>
                  <a:pt x="3745089" y="3800367"/>
                </a:lnTo>
                <a:lnTo>
                  <a:pt x="0" y="3800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3560675">
            <a:off x="10435452" y="-453747"/>
            <a:ext cx="3203534" cy="3403489"/>
          </a:xfrm>
          <a:custGeom>
            <a:avLst/>
            <a:gdLst/>
            <a:ahLst/>
            <a:cxnLst/>
            <a:rect r="r" b="b" t="t" l="l"/>
            <a:pathLst>
              <a:path h="3403489" w="3203534">
                <a:moveTo>
                  <a:pt x="3203534" y="0"/>
                </a:moveTo>
                <a:lnTo>
                  <a:pt x="0" y="0"/>
                </a:lnTo>
                <a:lnTo>
                  <a:pt x="0" y="3403490"/>
                </a:lnTo>
                <a:lnTo>
                  <a:pt x="3203534" y="3403490"/>
                </a:lnTo>
                <a:lnTo>
                  <a:pt x="320353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4852798">
            <a:off x="9586030" y="7650740"/>
            <a:ext cx="3745089" cy="3800367"/>
          </a:xfrm>
          <a:custGeom>
            <a:avLst/>
            <a:gdLst/>
            <a:ahLst/>
            <a:cxnLst/>
            <a:rect r="r" b="b" t="t" l="l"/>
            <a:pathLst>
              <a:path h="3800367" w="3745089">
                <a:moveTo>
                  <a:pt x="3745090" y="3800367"/>
                </a:moveTo>
                <a:lnTo>
                  <a:pt x="0" y="3800367"/>
                </a:lnTo>
                <a:lnTo>
                  <a:pt x="0" y="0"/>
                </a:lnTo>
                <a:lnTo>
                  <a:pt x="3745090" y="0"/>
                </a:lnTo>
                <a:lnTo>
                  <a:pt x="3745090" y="380036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61472" y="6754634"/>
            <a:ext cx="1751494" cy="1876804"/>
          </a:xfrm>
          <a:custGeom>
            <a:avLst/>
            <a:gdLst/>
            <a:ahLst/>
            <a:cxnLst/>
            <a:rect r="r" b="b" t="t" l="l"/>
            <a:pathLst>
              <a:path h="1876804" w="1751494">
                <a:moveTo>
                  <a:pt x="0" y="0"/>
                </a:moveTo>
                <a:lnTo>
                  <a:pt x="1751494" y="0"/>
                </a:lnTo>
                <a:lnTo>
                  <a:pt x="1751494" y="1876804"/>
                </a:lnTo>
                <a:lnTo>
                  <a:pt x="0" y="1876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75034" y="1616788"/>
            <a:ext cx="1751494" cy="1876804"/>
          </a:xfrm>
          <a:custGeom>
            <a:avLst/>
            <a:gdLst/>
            <a:ahLst/>
            <a:cxnLst/>
            <a:rect r="r" b="b" t="t" l="l"/>
            <a:pathLst>
              <a:path h="1876804" w="1751494">
                <a:moveTo>
                  <a:pt x="0" y="0"/>
                </a:moveTo>
                <a:lnTo>
                  <a:pt x="1751494" y="0"/>
                </a:lnTo>
                <a:lnTo>
                  <a:pt x="1751494" y="1876804"/>
                </a:lnTo>
                <a:lnTo>
                  <a:pt x="0" y="1876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0057" y="4403551"/>
            <a:ext cx="3337189" cy="3469667"/>
          </a:xfrm>
          <a:custGeom>
            <a:avLst/>
            <a:gdLst/>
            <a:ahLst/>
            <a:cxnLst/>
            <a:rect r="r" b="b" t="t" l="l"/>
            <a:pathLst>
              <a:path h="3469667" w="3337189">
                <a:moveTo>
                  <a:pt x="0" y="0"/>
                </a:moveTo>
                <a:lnTo>
                  <a:pt x="3337189" y="0"/>
                </a:lnTo>
                <a:lnTo>
                  <a:pt x="3337189" y="3469668"/>
                </a:lnTo>
                <a:lnTo>
                  <a:pt x="0" y="34696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6172200"/>
            <a:ext cx="5414211" cy="4114800"/>
          </a:xfrm>
          <a:custGeom>
            <a:avLst/>
            <a:gdLst/>
            <a:ahLst/>
            <a:cxnLst/>
            <a:rect r="r" b="b" t="t" l="l"/>
            <a:pathLst>
              <a:path h="4114800" w="5414211">
                <a:moveTo>
                  <a:pt x="0" y="0"/>
                </a:moveTo>
                <a:lnTo>
                  <a:pt x="5414211" y="0"/>
                </a:lnTo>
                <a:lnTo>
                  <a:pt x="54142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24865" y="53340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03363" y="1460326"/>
            <a:ext cx="6515155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3"/>
              </a:lnSpc>
              <a:spcBef>
                <a:spcPct val="0"/>
              </a:spcBef>
            </a:pPr>
            <a:r>
              <a:rPr lang="en-US" sz="9744">
                <a:solidFill>
                  <a:srgbClr val="000000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GROUP MEMBERS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79455" y="4648200"/>
            <a:ext cx="767168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5"/>
              </a:lnSpc>
              <a:spcBef>
                <a:spcPct val="0"/>
              </a:spcBef>
            </a:pPr>
            <a:r>
              <a:rPr lang="en-US" sz="6054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SHARON NJUGUNA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48026" y="6479250"/>
            <a:ext cx="687562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2"/>
              </a:lnSpc>
              <a:spcBef>
                <a:spcPct val="0"/>
              </a:spcBef>
            </a:pPr>
            <a:r>
              <a:rPr lang="en-US" sz="5577">
                <a:solidFill>
                  <a:srgbClr val="000000"/>
                </a:solidFill>
                <a:latin typeface="Aloja"/>
                <a:ea typeface="Aloja"/>
                <a:cs typeface="Aloja"/>
                <a:sym typeface="Aloja"/>
              </a:rPr>
              <a:t>JOSHUA WAIRUA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38205" y="5648325"/>
            <a:ext cx="7011591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eckerli One"/>
                <a:ea typeface="Leckerli One"/>
                <a:cs typeface="Leckerli One"/>
                <a:sym typeface="Leckerli One"/>
              </a:rPr>
              <a:t>  WAIRATI SERENA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BC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61312" y="-702184"/>
            <a:ext cx="4372111" cy="3306906"/>
          </a:xfrm>
          <a:custGeom>
            <a:avLst/>
            <a:gdLst/>
            <a:ahLst/>
            <a:cxnLst/>
            <a:rect r="r" b="b" t="t" l="l"/>
            <a:pathLst>
              <a:path h="3306906" w="4372111">
                <a:moveTo>
                  <a:pt x="0" y="0"/>
                </a:moveTo>
                <a:lnTo>
                  <a:pt x="4372111" y="0"/>
                </a:lnTo>
                <a:lnTo>
                  <a:pt x="4372111" y="3306906"/>
                </a:lnTo>
                <a:lnTo>
                  <a:pt x="0" y="3306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8097" y="5678057"/>
            <a:ext cx="7135220" cy="6330886"/>
          </a:xfrm>
          <a:custGeom>
            <a:avLst/>
            <a:gdLst/>
            <a:ahLst/>
            <a:cxnLst/>
            <a:rect r="r" b="b" t="t" l="l"/>
            <a:pathLst>
              <a:path h="6330886" w="7135220">
                <a:moveTo>
                  <a:pt x="0" y="0"/>
                </a:moveTo>
                <a:lnTo>
                  <a:pt x="7135220" y="0"/>
                </a:lnTo>
                <a:lnTo>
                  <a:pt x="7135220" y="6330887"/>
                </a:lnTo>
                <a:lnTo>
                  <a:pt x="0" y="6330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54483" y="-1363553"/>
            <a:ext cx="6803544" cy="6147930"/>
          </a:xfrm>
          <a:custGeom>
            <a:avLst/>
            <a:gdLst/>
            <a:ahLst/>
            <a:cxnLst/>
            <a:rect r="r" b="b" t="t" l="l"/>
            <a:pathLst>
              <a:path h="6147930" w="6803544">
                <a:moveTo>
                  <a:pt x="0" y="0"/>
                </a:moveTo>
                <a:lnTo>
                  <a:pt x="6803544" y="0"/>
                </a:lnTo>
                <a:lnTo>
                  <a:pt x="6803544" y="6147930"/>
                </a:lnTo>
                <a:lnTo>
                  <a:pt x="0" y="6147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2291" y="1028700"/>
            <a:ext cx="16603419" cy="8229600"/>
            <a:chOff x="0" y="0"/>
            <a:chExt cx="4372917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729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72917">
                  <a:moveTo>
                    <a:pt x="0" y="0"/>
                  </a:moveTo>
                  <a:lnTo>
                    <a:pt x="4372917" y="0"/>
                  </a:lnTo>
                  <a:lnTo>
                    <a:pt x="43729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AE2C5">
                <a:alpha val="7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7291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953624">
            <a:off x="-592410" y="8494973"/>
            <a:ext cx="2987406" cy="2259565"/>
          </a:xfrm>
          <a:custGeom>
            <a:avLst/>
            <a:gdLst/>
            <a:ahLst/>
            <a:cxnLst/>
            <a:rect r="r" b="b" t="t" l="l"/>
            <a:pathLst>
              <a:path h="2259565" w="2987406">
                <a:moveTo>
                  <a:pt x="2987405" y="2259565"/>
                </a:moveTo>
                <a:lnTo>
                  <a:pt x="0" y="2259565"/>
                </a:lnTo>
                <a:lnTo>
                  <a:pt x="0" y="0"/>
                </a:lnTo>
                <a:lnTo>
                  <a:pt x="2987405" y="0"/>
                </a:lnTo>
                <a:lnTo>
                  <a:pt x="2987405" y="225956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3944" y="597103"/>
            <a:ext cx="8821244" cy="5289399"/>
          </a:xfrm>
          <a:custGeom>
            <a:avLst/>
            <a:gdLst/>
            <a:ahLst/>
            <a:cxnLst/>
            <a:rect r="r" b="b" t="t" l="l"/>
            <a:pathLst>
              <a:path h="5289399" w="8821244">
                <a:moveTo>
                  <a:pt x="0" y="0"/>
                </a:moveTo>
                <a:lnTo>
                  <a:pt x="8821245" y="0"/>
                </a:lnTo>
                <a:lnTo>
                  <a:pt x="8821245" y="5289399"/>
                </a:lnTo>
                <a:lnTo>
                  <a:pt x="0" y="52893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2291" y="6508282"/>
            <a:ext cx="7236891" cy="2750018"/>
          </a:xfrm>
          <a:custGeom>
            <a:avLst/>
            <a:gdLst/>
            <a:ahLst/>
            <a:cxnLst/>
            <a:rect r="r" b="b" t="t" l="l"/>
            <a:pathLst>
              <a:path h="2750018" w="7236891">
                <a:moveTo>
                  <a:pt x="0" y="0"/>
                </a:moveTo>
                <a:lnTo>
                  <a:pt x="7236890" y="0"/>
                </a:lnTo>
                <a:lnTo>
                  <a:pt x="7236890" y="2750018"/>
                </a:lnTo>
                <a:lnTo>
                  <a:pt x="0" y="27500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39087" y="6508282"/>
            <a:ext cx="7236891" cy="2750018"/>
          </a:xfrm>
          <a:custGeom>
            <a:avLst/>
            <a:gdLst/>
            <a:ahLst/>
            <a:cxnLst/>
            <a:rect r="r" b="b" t="t" l="l"/>
            <a:pathLst>
              <a:path h="2750018" w="7236891">
                <a:moveTo>
                  <a:pt x="0" y="0"/>
                </a:moveTo>
                <a:lnTo>
                  <a:pt x="7236890" y="0"/>
                </a:lnTo>
                <a:lnTo>
                  <a:pt x="7236890" y="2750018"/>
                </a:lnTo>
                <a:lnTo>
                  <a:pt x="0" y="27500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909279" y="6451132"/>
            <a:ext cx="6180247" cy="281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2651" spc="-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Semi</a:t>
            </a:r>
            <a:r>
              <a:rPr lang="en-US" sz="2651" spc="-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urban applicants have the highest loan approval rate (~77%).</a:t>
            </a:r>
          </a:p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2651" spc="-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Urban applicants have moderate approval (~66%)</a:t>
            </a:r>
          </a:p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2651" spc="-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Rural applicants have the lowest approval rate (~61.5%).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10070"/>
            <a:ext cx="6335091" cy="2676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2"/>
              </a:lnSpc>
            </a:pPr>
            <a:r>
              <a:rPr lang="en-US" sz="2530" spc="-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Education level does have an impact on loan approval</a:t>
            </a:r>
          </a:p>
          <a:p>
            <a:pPr algn="ctr">
              <a:lnSpc>
                <a:spcPts val="3542"/>
              </a:lnSpc>
              <a:spcBef>
                <a:spcPct val="0"/>
              </a:spcBef>
            </a:pPr>
            <a:r>
              <a:rPr lang="en-US" sz="2530" spc="-5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suggests that graduates have a noticeably higher chance of getting loan approval compared to those who are not graduates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555035" y="597103"/>
            <a:ext cx="8604994" cy="5313841"/>
          </a:xfrm>
          <a:custGeom>
            <a:avLst/>
            <a:gdLst/>
            <a:ahLst/>
            <a:cxnLst/>
            <a:rect r="r" b="b" t="t" l="l"/>
            <a:pathLst>
              <a:path h="5313841" w="8604994">
                <a:moveTo>
                  <a:pt x="0" y="0"/>
                </a:moveTo>
                <a:lnTo>
                  <a:pt x="8604994" y="0"/>
                </a:lnTo>
                <a:lnTo>
                  <a:pt x="8604994" y="5313841"/>
                </a:lnTo>
                <a:lnTo>
                  <a:pt x="0" y="5313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7559" y="7040130"/>
            <a:ext cx="7236891" cy="2750018"/>
          </a:xfrm>
          <a:custGeom>
            <a:avLst/>
            <a:gdLst/>
            <a:ahLst/>
            <a:cxnLst/>
            <a:rect r="r" b="b" t="t" l="l"/>
            <a:pathLst>
              <a:path h="2750018" w="7236891">
                <a:moveTo>
                  <a:pt x="0" y="0"/>
                </a:moveTo>
                <a:lnTo>
                  <a:pt x="7236890" y="0"/>
                </a:lnTo>
                <a:lnTo>
                  <a:pt x="7236890" y="2750019"/>
                </a:lnTo>
                <a:lnTo>
                  <a:pt x="0" y="2750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82262"/>
            <a:ext cx="8030642" cy="5489938"/>
          </a:xfrm>
          <a:custGeom>
            <a:avLst/>
            <a:gdLst/>
            <a:ahLst/>
            <a:cxnLst/>
            <a:rect r="r" b="b" t="t" l="l"/>
            <a:pathLst>
              <a:path h="5489938" w="8030642">
                <a:moveTo>
                  <a:pt x="0" y="0"/>
                </a:moveTo>
                <a:lnTo>
                  <a:pt x="8030642" y="0"/>
                </a:lnTo>
                <a:lnTo>
                  <a:pt x="8030642" y="5489938"/>
                </a:lnTo>
                <a:lnTo>
                  <a:pt x="0" y="5489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81" t="0" r="-398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0338" y="349031"/>
            <a:ext cx="6808292" cy="5823169"/>
          </a:xfrm>
          <a:custGeom>
            <a:avLst/>
            <a:gdLst/>
            <a:ahLst/>
            <a:cxnLst/>
            <a:rect r="r" b="b" t="t" l="l"/>
            <a:pathLst>
              <a:path h="5823169" w="6808292">
                <a:moveTo>
                  <a:pt x="0" y="0"/>
                </a:moveTo>
                <a:lnTo>
                  <a:pt x="6808291" y="0"/>
                </a:lnTo>
                <a:lnTo>
                  <a:pt x="6808291" y="5823169"/>
                </a:lnTo>
                <a:lnTo>
                  <a:pt x="0" y="5823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96038" y="6854591"/>
            <a:ext cx="7236891" cy="2750018"/>
          </a:xfrm>
          <a:custGeom>
            <a:avLst/>
            <a:gdLst/>
            <a:ahLst/>
            <a:cxnLst/>
            <a:rect r="r" b="b" t="t" l="l"/>
            <a:pathLst>
              <a:path h="2750018" w="7236891">
                <a:moveTo>
                  <a:pt x="0" y="0"/>
                </a:moveTo>
                <a:lnTo>
                  <a:pt x="7236891" y="0"/>
                </a:lnTo>
                <a:lnTo>
                  <a:pt x="7236891" y="2750018"/>
                </a:lnTo>
                <a:lnTo>
                  <a:pt x="0" y="2750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6150" y="6937710"/>
            <a:ext cx="6615742" cy="290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4"/>
              </a:lnSpc>
            </a:pPr>
            <a:r>
              <a:rPr lang="en-US" sz="2752" spc="-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gender does not appear to influence loan approval decisions.</a:t>
            </a:r>
          </a:p>
          <a:p>
            <a:pPr algn="ctr">
              <a:lnSpc>
                <a:spcPts val="3854"/>
              </a:lnSpc>
              <a:spcBef>
                <a:spcPct val="0"/>
              </a:spcBef>
            </a:pPr>
            <a:r>
              <a:rPr lang="en-US" sz="2752" spc="-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Both male and female applicants had nearly equal approval rates, indicating that the loan approval process is not biased towards either gender.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96038" y="7366120"/>
            <a:ext cx="7236891" cy="21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While m</a:t>
            </a:r>
            <a:r>
              <a:rPr lang="en-US" sz="3000" spc="-6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ore male applicants applied for loans than female applicants , the approval rates between the two genders were nearly identical.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4261" y="6677503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184892" y="-10287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4823" y="-4550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711827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8663" y="308658"/>
            <a:ext cx="15030675" cy="5554884"/>
          </a:xfrm>
          <a:custGeom>
            <a:avLst/>
            <a:gdLst/>
            <a:ahLst/>
            <a:cxnLst/>
            <a:rect r="r" b="b" t="t" l="l"/>
            <a:pathLst>
              <a:path h="5554884" w="15030675">
                <a:moveTo>
                  <a:pt x="0" y="0"/>
                </a:moveTo>
                <a:lnTo>
                  <a:pt x="15030674" y="0"/>
                </a:lnTo>
                <a:lnTo>
                  <a:pt x="15030674" y="5554884"/>
                </a:lnTo>
                <a:lnTo>
                  <a:pt x="0" y="5554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80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99194" y="5863542"/>
            <a:ext cx="4312379" cy="4114800"/>
          </a:xfrm>
          <a:custGeom>
            <a:avLst/>
            <a:gdLst/>
            <a:ahLst/>
            <a:cxnLst/>
            <a:rect r="r" b="b" t="t" l="l"/>
            <a:pathLst>
              <a:path h="4114800" w="4312379">
                <a:moveTo>
                  <a:pt x="0" y="0"/>
                </a:moveTo>
                <a:lnTo>
                  <a:pt x="4312379" y="0"/>
                </a:lnTo>
                <a:lnTo>
                  <a:pt x="4312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64769" y="6190317"/>
            <a:ext cx="2820508" cy="4114800"/>
          </a:xfrm>
          <a:custGeom>
            <a:avLst/>
            <a:gdLst/>
            <a:ahLst/>
            <a:cxnLst/>
            <a:rect r="r" b="b" t="t" l="l"/>
            <a:pathLst>
              <a:path h="4114800" w="2820508">
                <a:moveTo>
                  <a:pt x="0" y="0"/>
                </a:moveTo>
                <a:lnTo>
                  <a:pt x="2820508" y="0"/>
                </a:lnTo>
                <a:lnTo>
                  <a:pt x="2820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45252" y="6450416"/>
            <a:ext cx="12819517" cy="293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7"/>
              </a:lnSpc>
            </a:pPr>
            <a:r>
              <a:rPr lang="en-US" sz="3355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Applicants with higher incomes tend to receive higher loan amounts.</a:t>
            </a:r>
          </a:p>
          <a:p>
            <a:pPr algn="ctr">
              <a:lnSpc>
                <a:spcPts val="4697"/>
              </a:lnSpc>
            </a:pPr>
            <a:r>
              <a:rPr lang="en-US" sz="3355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 This trend suggests that the loan approval system likely considers the applicant's income as a key factor when determining the loan amount.</a:t>
            </a:r>
          </a:p>
          <a:p>
            <a:pPr algn="ctr">
              <a:lnSpc>
                <a:spcPts val="4697"/>
              </a:lnSpc>
              <a:spcBef>
                <a:spcPct val="0"/>
              </a:spcBef>
            </a:pPr>
            <a:r>
              <a:rPr lang="en-US" sz="3355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 A higher income may reflect a stronger repayment capacity, which increases both the eligibility and the amount approved.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4261" y="6677503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184892" y="-10287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4823" y="-4550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711827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99194" y="5863542"/>
            <a:ext cx="4312379" cy="4114800"/>
          </a:xfrm>
          <a:custGeom>
            <a:avLst/>
            <a:gdLst/>
            <a:ahLst/>
            <a:cxnLst/>
            <a:rect r="r" b="b" t="t" l="l"/>
            <a:pathLst>
              <a:path h="4114800" w="4312379">
                <a:moveTo>
                  <a:pt x="0" y="0"/>
                </a:moveTo>
                <a:lnTo>
                  <a:pt x="4312379" y="0"/>
                </a:lnTo>
                <a:lnTo>
                  <a:pt x="4312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4769" y="6190317"/>
            <a:ext cx="2820508" cy="4114800"/>
          </a:xfrm>
          <a:custGeom>
            <a:avLst/>
            <a:gdLst/>
            <a:ahLst/>
            <a:cxnLst/>
            <a:rect r="r" b="b" t="t" l="l"/>
            <a:pathLst>
              <a:path h="4114800" w="2820508">
                <a:moveTo>
                  <a:pt x="0" y="0"/>
                </a:moveTo>
                <a:lnTo>
                  <a:pt x="2820508" y="0"/>
                </a:lnTo>
                <a:lnTo>
                  <a:pt x="2820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64481" y="683709"/>
            <a:ext cx="12737229" cy="6862182"/>
          </a:xfrm>
          <a:custGeom>
            <a:avLst/>
            <a:gdLst/>
            <a:ahLst/>
            <a:cxnLst/>
            <a:rect r="r" b="b" t="t" l="l"/>
            <a:pathLst>
              <a:path h="6862182" w="12737229">
                <a:moveTo>
                  <a:pt x="0" y="0"/>
                </a:moveTo>
                <a:lnTo>
                  <a:pt x="12737230" y="0"/>
                </a:lnTo>
                <a:lnTo>
                  <a:pt x="12737230" y="6862182"/>
                </a:lnTo>
                <a:lnTo>
                  <a:pt x="0" y="68621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46132" y="7844742"/>
            <a:ext cx="12819517" cy="127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7"/>
              </a:lnSpc>
              <a:spcBef>
                <a:spcPct val="0"/>
              </a:spcBef>
            </a:pPr>
            <a:r>
              <a:rPr lang="en-US" sz="3655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Higher income generally increased approval chances, but not always.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4261" y="6677503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184892" y="-10287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4823" y="-4550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711827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99194" y="5863542"/>
            <a:ext cx="4312379" cy="4114800"/>
          </a:xfrm>
          <a:custGeom>
            <a:avLst/>
            <a:gdLst/>
            <a:ahLst/>
            <a:cxnLst/>
            <a:rect r="r" b="b" t="t" l="l"/>
            <a:pathLst>
              <a:path h="4114800" w="4312379">
                <a:moveTo>
                  <a:pt x="0" y="0"/>
                </a:moveTo>
                <a:lnTo>
                  <a:pt x="4312379" y="0"/>
                </a:lnTo>
                <a:lnTo>
                  <a:pt x="4312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64769" y="6190317"/>
            <a:ext cx="2820508" cy="4114800"/>
          </a:xfrm>
          <a:custGeom>
            <a:avLst/>
            <a:gdLst/>
            <a:ahLst/>
            <a:cxnLst/>
            <a:rect r="r" b="b" t="t" l="l"/>
            <a:pathLst>
              <a:path h="4114800" w="2820508">
                <a:moveTo>
                  <a:pt x="0" y="0"/>
                </a:moveTo>
                <a:lnTo>
                  <a:pt x="2820508" y="0"/>
                </a:lnTo>
                <a:lnTo>
                  <a:pt x="2820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37679" y="485044"/>
            <a:ext cx="11301259" cy="6032047"/>
          </a:xfrm>
          <a:custGeom>
            <a:avLst/>
            <a:gdLst/>
            <a:ahLst/>
            <a:cxnLst/>
            <a:rect r="r" b="b" t="t" l="l"/>
            <a:pathLst>
              <a:path h="6032047" w="11301259">
                <a:moveTo>
                  <a:pt x="0" y="0"/>
                </a:moveTo>
                <a:lnTo>
                  <a:pt x="11301259" y="0"/>
                </a:lnTo>
                <a:lnTo>
                  <a:pt x="11301259" y="6032047"/>
                </a:lnTo>
                <a:lnTo>
                  <a:pt x="0" y="60320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40439" y="1165001"/>
            <a:ext cx="10480281" cy="273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2"/>
              </a:lnSpc>
            </a:pPr>
            <a:r>
              <a:rPr lang="en-US" b="true" sz="4640">
                <a:solidFill>
                  <a:srgbClr val="FCCFA5"/>
                </a:solidFill>
                <a:latin typeface="Zenaida Ultra-Bold"/>
                <a:ea typeface="Zenaida Ultra-Bold"/>
                <a:cs typeface="Zenaida Ultra-Bold"/>
                <a:sym typeface="Zenaida Ultra-Bold"/>
              </a:rPr>
              <a:t>FEATURES WHICH ARE MOST IMPORTANT IN PREDICTING LOAN ELIGIBILITY</a:t>
            </a:r>
          </a:p>
          <a:p>
            <a:pPr algn="ctr">
              <a:lnSpc>
                <a:spcPts val="538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226929"/>
            <a:ext cx="6124365" cy="443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7431" indent="-303715" lvl="1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This was by far the most significant feature.</a:t>
            </a:r>
          </a:p>
          <a:p>
            <a:pPr algn="ctr" marL="607431" indent="-303715" lvl="1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Applicants with a good credit history ( represented as 1) were much more likely to be approved for a loan.</a:t>
            </a:r>
          </a:p>
          <a:p>
            <a:pPr algn="ctr" marL="607431" indent="-303715" lvl="1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The model heavily relied on this feature when making predictions.</a:t>
            </a:r>
          </a:p>
          <a:p>
            <a:pPr algn="ctr">
              <a:lnSpc>
                <a:spcPts val="393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22029" y="4125753"/>
            <a:ext cx="5302336" cy="1017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3"/>
              </a:lnSpc>
            </a:pPr>
            <a:r>
              <a:rPr lang="en-US" sz="3468">
                <a:solidFill>
                  <a:srgbClr val="00BF63"/>
                </a:solidFill>
                <a:latin typeface="Zenaida"/>
                <a:ea typeface="Zenaida"/>
                <a:cs typeface="Zenaida"/>
                <a:sym typeface="Zenaida"/>
              </a:rPr>
              <a:t>CREDIT </a:t>
            </a:r>
          </a:p>
          <a:p>
            <a:pPr algn="ctr">
              <a:lnSpc>
                <a:spcPts val="4023"/>
              </a:lnSpc>
            </a:pPr>
            <a:r>
              <a:rPr lang="en-US" sz="3468">
                <a:solidFill>
                  <a:srgbClr val="00BF63"/>
                </a:solidFill>
                <a:latin typeface="Zenaida"/>
                <a:ea typeface="Zenaida"/>
                <a:cs typeface="Zenaida"/>
                <a:sym typeface="Zenaida"/>
              </a:rPr>
              <a:t>HISTORY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8314" y="5226929"/>
            <a:ext cx="5080400" cy="492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7431" indent="-303715" lvl="1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Income played a key role in determining whether an applicant could afford the loan.</a:t>
            </a:r>
          </a:p>
          <a:p>
            <a:pPr algn="ctr" marL="607431" indent="-303715" lvl="1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However, we noticed that higher income doesn't always guarantee approval, especially if other factors like credit history are poor.</a:t>
            </a:r>
          </a:p>
          <a:p>
            <a:pPr algn="ctr">
              <a:lnSpc>
                <a:spcPts val="3938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616066" y="4171687"/>
            <a:ext cx="2807547" cy="100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8"/>
              </a:lnSpc>
            </a:pPr>
            <a:r>
              <a:rPr lang="en-US" b="true" sz="3438">
                <a:solidFill>
                  <a:srgbClr val="7ED957"/>
                </a:solidFill>
                <a:latin typeface="Zenaida Ultra-Bold"/>
                <a:ea typeface="Zenaida Ultra-Bold"/>
                <a:cs typeface="Zenaida Ultra-Bold"/>
                <a:sym typeface="Zenaida Ultra-Bold"/>
              </a:rPr>
              <a:t>APPLICANTINCOME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63635" y="5226929"/>
            <a:ext cx="4811371" cy="443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7431" indent="-303715" lvl="1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The amount requested relative to the income was important.</a:t>
            </a:r>
          </a:p>
          <a:p>
            <a:pPr algn="ctr" marL="607431" indent="-303715" lvl="1">
              <a:lnSpc>
                <a:spcPts val="3938"/>
              </a:lnSpc>
              <a:buFont typeface="Arial"/>
              <a:buChar char="•"/>
            </a:pPr>
            <a:r>
              <a:rPr lang="en-US" sz="281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Large loan amounts with lower incomes tended to get rejected unless supported by strong credit history.</a:t>
            </a:r>
          </a:p>
          <a:p>
            <a:pPr algn="ctr">
              <a:lnSpc>
                <a:spcPts val="393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804618" y="3919087"/>
            <a:ext cx="2977044" cy="116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</a:pPr>
            <a:r>
              <a:rPr lang="en-US" b="true" sz="3960">
                <a:solidFill>
                  <a:srgbClr val="C1FF72"/>
                </a:solidFill>
                <a:latin typeface="Zenaida Ultra-Bold"/>
                <a:ea typeface="Zenaida Ultra-Bold"/>
                <a:cs typeface="Zenaida Ultra-Bold"/>
                <a:sym typeface="Zenaida Ultra-Bold"/>
              </a:rPr>
              <a:t>LOAN AMOUNT</a:t>
            </a:r>
          </a:p>
        </p:txBody>
      </p:sp>
      <p:sp>
        <p:nvSpPr>
          <p:cNvPr name="Freeform 15" id="15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76004" y="1843249"/>
            <a:ext cx="14466855" cy="6600503"/>
          </a:xfrm>
          <a:custGeom>
            <a:avLst/>
            <a:gdLst/>
            <a:ahLst/>
            <a:cxnLst/>
            <a:rect r="r" b="b" t="t" l="l"/>
            <a:pathLst>
              <a:path h="6600503" w="14466855">
                <a:moveTo>
                  <a:pt x="0" y="0"/>
                </a:moveTo>
                <a:lnTo>
                  <a:pt x="14466855" y="0"/>
                </a:lnTo>
                <a:lnTo>
                  <a:pt x="14466855" y="6600502"/>
                </a:lnTo>
                <a:lnTo>
                  <a:pt x="0" y="66005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18081" y="3020338"/>
            <a:ext cx="10251838" cy="4246323"/>
          </a:xfrm>
          <a:custGeom>
            <a:avLst/>
            <a:gdLst/>
            <a:ahLst/>
            <a:cxnLst/>
            <a:rect r="r" b="b" t="t" l="l"/>
            <a:pathLst>
              <a:path h="4246323" w="10251838">
                <a:moveTo>
                  <a:pt x="0" y="0"/>
                </a:moveTo>
                <a:lnTo>
                  <a:pt x="10251838" y="0"/>
                </a:lnTo>
                <a:lnTo>
                  <a:pt x="10251838" y="4246324"/>
                </a:lnTo>
                <a:lnTo>
                  <a:pt x="0" y="42463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3371" y="2339375"/>
            <a:ext cx="11301259" cy="5608250"/>
          </a:xfrm>
          <a:custGeom>
            <a:avLst/>
            <a:gdLst/>
            <a:ahLst/>
            <a:cxnLst/>
            <a:rect r="r" b="b" t="t" l="l"/>
            <a:pathLst>
              <a:path h="5608250" w="11301259">
                <a:moveTo>
                  <a:pt x="0" y="0"/>
                </a:moveTo>
                <a:lnTo>
                  <a:pt x="11301258" y="0"/>
                </a:lnTo>
                <a:lnTo>
                  <a:pt x="11301258" y="5608250"/>
                </a:lnTo>
                <a:lnTo>
                  <a:pt x="0" y="560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64470" y="2923346"/>
            <a:ext cx="10959060" cy="4440309"/>
          </a:xfrm>
          <a:custGeom>
            <a:avLst/>
            <a:gdLst/>
            <a:ahLst/>
            <a:cxnLst/>
            <a:rect r="r" b="b" t="t" l="l"/>
            <a:pathLst>
              <a:path h="4440309" w="10959060">
                <a:moveTo>
                  <a:pt x="0" y="0"/>
                </a:moveTo>
                <a:lnTo>
                  <a:pt x="10959060" y="0"/>
                </a:lnTo>
                <a:lnTo>
                  <a:pt x="10959060" y="4440308"/>
                </a:lnTo>
                <a:lnTo>
                  <a:pt x="0" y="44403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4261" y="6677503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184892" y="-10287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54823" y="-4550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84997" y="7200900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6" y="0"/>
                </a:lnTo>
                <a:lnTo>
                  <a:pt x="2369826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7360" y="0"/>
            <a:ext cx="14092261" cy="437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53"/>
              </a:lnSpc>
            </a:pPr>
            <a:r>
              <a:rPr lang="en-US" sz="11961" spc="119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PROJECT NAME:</a:t>
            </a:r>
          </a:p>
          <a:p>
            <a:pPr algn="ctr">
              <a:lnSpc>
                <a:spcPts val="8366"/>
              </a:lnSpc>
            </a:pPr>
            <a:r>
              <a:rPr lang="en-US" sz="6972" spc="69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LOANLENS:</a:t>
            </a:r>
          </a:p>
          <a:p>
            <a:pPr algn="ctr" marL="0" indent="0" lvl="0">
              <a:lnSpc>
                <a:spcPts val="5900"/>
              </a:lnSpc>
              <a:spcBef>
                <a:spcPct val="0"/>
              </a:spcBef>
            </a:pPr>
            <a:r>
              <a:rPr lang="en-US" sz="4917" spc="49">
                <a:solidFill>
                  <a:srgbClr val="000000"/>
                </a:solidFill>
                <a:latin typeface="Sifonn"/>
                <a:ea typeface="Sifonn"/>
                <a:cs typeface="Sifonn"/>
                <a:sym typeface="Sifonn"/>
              </a:rPr>
              <a:t>AUTOMATING LOAN ELIGIBILITY FOR SMARTER HOUSING FINANCE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0" y="-33050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418111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8735" y="5143500"/>
            <a:ext cx="4349512" cy="4114800"/>
          </a:xfrm>
          <a:custGeom>
            <a:avLst/>
            <a:gdLst/>
            <a:ahLst/>
            <a:cxnLst/>
            <a:rect r="r" b="b" t="t" l="l"/>
            <a:pathLst>
              <a:path h="4114800" w="4349512">
                <a:moveTo>
                  <a:pt x="0" y="0"/>
                </a:moveTo>
                <a:lnTo>
                  <a:pt x="4349512" y="0"/>
                </a:lnTo>
                <a:lnTo>
                  <a:pt x="43495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20320" y="3659777"/>
            <a:ext cx="5250905" cy="4114800"/>
          </a:xfrm>
          <a:custGeom>
            <a:avLst/>
            <a:gdLst/>
            <a:ahLst/>
            <a:cxnLst/>
            <a:rect r="r" b="b" t="t" l="l"/>
            <a:pathLst>
              <a:path h="4114800" w="5250905">
                <a:moveTo>
                  <a:pt x="0" y="0"/>
                </a:moveTo>
                <a:lnTo>
                  <a:pt x="5250905" y="0"/>
                </a:lnTo>
                <a:lnTo>
                  <a:pt x="52509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19098" y="773494"/>
            <a:ext cx="9649805" cy="1840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b="true" sz="4168">
                <a:solidFill>
                  <a:srgbClr val="FFFFFF"/>
                </a:solidFill>
                <a:latin typeface="Zenaida Ultra-Bold"/>
                <a:ea typeface="Zenaida Ultra-Bold"/>
                <a:cs typeface="Zenaida Ultra-Bold"/>
                <a:sym typeface="Zenaida Ultra-Bold"/>
              </a:rPr>
              <a:t>WHAT CUSTOMER PROFILE IS MOST LIKELY TO GET APPROVED?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4804" y="2765469"/>
            <a:ext cx="16949037" cy="717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3"/>
              </a:lnSpc>
            </a:pPr>
            <a:r>
              <a:rPr lang="en-US" sz="3423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Good Credit History</a:t>
            </a:r>
          </a:p>
          <a:p>
            <a:pPr algn="just" marL="739207" indent="-369604" lvl="1">
              <a:lnSpc>
                <a:spcPts val="4793"/>
              </a:lnSpc>
              <a:buFont typeface="Arial"/>
              <a:buChar char="•"/>
            </a:pPr>
            <a:r>
              <a:rPr lang="en-US" sz="342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This is the strongest indicator.</a:t>
            </a:r>
          </a:p>
          <a:p>
            <a:pPr algn="just" marL="739207" indent="-369604" lvl="1">
              <a:lnSpc>
                <a:spcPts val="4793"/>
              </a:lnSpc>
              <a:buFont typeface="Arial"/>
              <a:buChar char="•"/>
            </a:pPr>
            <a:r>
              <a:rPr lang="en-US" sz="342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Customers with a credit history marked as 1 (i.e., a record of repaying loans) have very high chances of approval.</a:t>
            </a:r>
          </a:p>
          <a:p>
            <a:pPr algn="just">
              <a:lnSpc>
                <a:spcPts val="4793"/>
              </a:lnSpc>
            </a:pPr>
            <a:r>
              <a:rPr lang="en-US" sz="342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🔹 </a:t>
            </a:r>
            <a:r>
              <a:rPr lang="en-US" sz="3423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Moderate to High Applicant Income</a:t>
            </a:r>
          </a:p>
          <a:p>
            <a:pPr algn="just" marL="739207" indent="-369604" lvl="1">
              <a:lnSpc>
                <a:spcPts val="4793"/>
              </a:lnSpc>
              <a:buFont typeface="Arial"/>
              <a:buChar char="•"/>
            </a:pPr>
            <a:r>
              <a:rPr lang="en-US" sz="342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While very high income isn’t always necessary, stable and sufficient income is important.</a:t>
            </a:r>
          </a:p>
          <a:p>
            <a:pPr algn="just" marL="739207" indent="-369604" lvl="1">
              <a:lnSpc>
                <a:spcPts val="4793"/>
              </a:lnSpc>
              <a:buFont typeface="Arial"/>
              <a:buChar char="•"/>
            </a:pPr>
            <a:r>
              <a:rPr lang="en-US" sz="342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Especially when it’s proportional to the requested loan amount.</a:t>
            </a:r>
          </a:p>
          <a:p>
            <a:pPr algn="just">
              <a:lnSpc>
                <a:spcPts val="4793"/>
              </a:lnSpc>
            </a:pPr>
            <a:r>
              <a:rPr lang="en-US" sz="342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🔹</a:t>
            </a:r>
            <a:r>
              <a:rPr lang="en-US" sz="3423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 Low to Moderate Loan Amount</a:t>
            </a:r>
          </a:p>
          <a:p>
            <a:pPr algn="just" marL="739207" indent="-369604" lvl="1">
              <a:lnSpc>
                <a:spcPts val="4793"/>
              </a:lnSpc>
              <a:buFont typeface="Arial"/>
              <a:buChar char="•"/>
            </a:pPr>
            <a:r>
              <a:rPr lang="en-US" sz="342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Customers requesting realistic loan amounts (not too high compared to income) tend to get approved.</a:t>
            </a:r>
          </a:p>
          <a:p>
            <a:pPr algn="ctr">
              <a:lnSpc>
                <a:spcPts val="4793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221979"/>
            <a:ext cx="18104200" cy="779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0"/>
              </a:lnSpc>
            </a:pPr>
            <a:r>
              <a:rPr lang="en-US" sz="3522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Education: Graduate</a:t>
            </a:r>
          </a:p>
          <a:p>
            <a:pPr algn="l" marL="760431" indent="-380215" lvl="1">
              <a:lnSpc>
                <a:spcPts val="4930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Graduates have slightly better chances, possibly due to perceived job stability and better income potential.</a:t>
            </a:r>
          </a:p>
          <a:p>
            <a:pPr algn="l">
              <a:lnSpc>
                <a:spcPts val="4930"/>
              </a:lnSpc>
            </a:pPr>
            <a:r>
              <a:rPr lang="en-US" sz="3522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🔹 Employment: Salaried or Self-Employed with Consistent Income</a:t>
            </a:r>
          </a:p>
          <a:p>
            <a:pPr algn="l" marL="760431" indent="-380215" lvl="1">
              <a:lnSpc>
                <a:spcPts val="4930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Stable income sources boost eligibility, regardless of job type.</a:t>
            </a:r>
          </a:p>
          <a:p>
            <a:pPr algn="l">
              <a:lnSpc>
                <a:spcPts val="4930"/>
              </a:lnSpc>
            </a:pPr>
            <a:r>
              <a:rPr lang="en-US" sz="3522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🔹 Married Status with Coapplicant Income</a:t>
            </a:r>
          </a:p>
          <a:p>
            <a:pPr algn="l" marL="760431" indent="-380215" lvl="1">
              <a:lnSpc>
                <a:spcPts val="4930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Being married often comes with a coapplicant (e.g., spouse), which increases total household income and improves approval chances.</a:t>
            </a:r>
          </a:p>
          <a:p>
            <a:pPr algn="l">
              <a:lnSpc>
                <a:spcPts val="4930"/>
              </a:lnSpc>
            </a:pPr>
            <a:r>
              <a:rPr lang="en-US" sz="3522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🔹 Property Location: Semi-Urban or Urban</a:t>
            </a:r>
          </a:p>
          <a:p>
            <a:pPr algn="l" marL="760431" indent="-380215" lvl="1">
              <a:lnSpc>
                <a:spcPts val="4930"/>
              </a:lnSpc>
              <a:buFont typeface="Arial"/>
              <a:buChar char="•"/>
            </a:pPr>
            <a:r>
              <a:rPr lang="en-US" sz="3522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Applicants purchasing property in semi-urban or urban areas see slightly higher approval rates, likely due to higher property value and lower risk.</a:t>
            </a:r>
          </a:p>
          <a:p>
            <a:pPr algn="l">
              <a:lnSpc>
                <a:spcPts val="3134"/>
              </a:lnSpc>
            </a:pPr>
          </a:p>
          <a:p>
            <a:pPr algn="l">
              <a:lnSpc>
                <a:spcPts val="493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7584" y="706112"/>
            <a:ext cx="17065812" cy="116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sz="3359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Actionable recommendations the housing finance company can implement to improve customer targeting and automate loan approvals effectively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228671"/>
            <a:ext cx="17943396" cy="824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8"/>
              </a:lnSpc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1. </a:t>
            </a:r>
            <a:r>
              <a:rPr lang="en-US" sz="28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Implement a Pre-Screening System Using the ML Model</a:t>
            </a:r>
          </a:p>
          <a:p>
            <a:pPr algn="l" marL="605888" indent="-302944" lvl="1">
              <a:lnSpc>
                <a:spcPts val="3928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Integrate the trained machine learning model into the loan application system to automatically flag high-probability approvals.</a:t>
            </a:r>
          </a:p>
          <a:p>
            <a:pPr algn="l" marL="605888" indent="-302944" lvl="1">
              <a:lnSpc>
                <a:spcPts val="3928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Impact: Reduces manual screening time and focuses staff attention on borderline or complex cases.</a:t>
            </a:r>
          </a:p>
          <a:p>
            <a:pPr algn="l">
              <a:lnSpc>
                <a:spcPts val="3928"/>
              </a:lnSpc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 2.</a:t>
            </a:r>
            <a:r>
              <a:rPr lang="en-US" sz="28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 Segment Customers Based on Approval Likelihood</a:t>
            </a:r>
          </a:p>
          <a:p>
            <a:pPr algn="l" marL="605888" indent="-302944" lvl="1">
              <a:lnSpc>
                <a:spcPts val="3928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Use clustering or scoring to group customers into:</a:t>
            </a:r>
          </a:p>
          <a:p>
            <a:pPr algn="l" marL="1211775" indent="-403925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High eligibility (fast-track)</a:t>
            </a:r>
          </a:p>
          <a:p>
            <a:pPr algn="l" marL="1211775" indent="-403925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Medium eligibility (manual review)</a:t>
            </a:r>
          </a:p>
          <a:p>
            <a:pPr algn="l" marL="1211775" indent="-403925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Low eligibility (rejected or alternative offers)</a:t>
            </a:r>
          </a:p>
          <a:p>
            <a:pPr algn="l" marL="605888" indent="-302944" lvl="1">
              <a:lnSpc>
                <a:spcPts val="3928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Impact: Streamlines processing by prioritizing high-likelihood applicants and reducing unnecessary checks.</a:t>
            </a:r>
          </a:p>
          <a:p>
            <a:pPr algn="l">
              <a:lnSpc>
                <a:spcPts val="3928"/>
              </a:lnSpc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3. </a:t>
            </a:r>
            <a:r>
              <a:rPr lang="en-US" sz="28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Promote Loan Products to High-Potential Segments</a:t>
            </a:r>
          </a:p>
          <a:p>
            <a:pPr algn="l" marL="605888" indent="-302944" lvl="1">
              <a:lnSpc>
                <a:spcPts val="3928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Use insights from the model to target marketing towards:</a:t>
            </a:r>
          </a:p>
          <a:p>
            <a:pPr algn="l" marL="1211775" indent="-403925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Salaried professionals</a:t>
            </a:r>
          </a:p>
          <a:p>
            <a:pPr algn="l" marL="1211775" indent="-403925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Customers with good credit history</a:t>
            </a:r>
          </a:p>
          <a:p>
            <a:pPr algn="l" marL="1211775" indent="-403925" lvl="2">
              <a:lnSpc>
                <a:spcPts val="3928"/>
              </a:lnSpc>
              <a:buFont typeface="Arial"/>
              <a:buChar char="⚬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Applicants from semi-urban/urban areas</a:t>
            </a:r>
          </a:p>
          <a:p>
            <a:pPr algn="l" marL="605888" indent="-302944" lvl="1">
              <a:lnSpc>
                <a:spcPts val="3928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Impact: Increases conversion rates and reduces cost per acquisition.</a:t>
            </a:r>
          </a:p>
          <a:p>
            <a:pPr algn="l">
              <a:lnSpc>
                <a:spcPts val="2668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395273"/>
            <a:ext cx="18288000" cy="1128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1"/>
              </a:lnSpc>
            </a:pPr>
            <a:r>
              <a:rPr lang="en-US" sz="2965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4. Offer Personalized Loan Amount Suggestions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Based on applicant income and credit profile, recommend a safe loan amount range before submission.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Impact: Reduces rejection rates and improves customer experience.</a:t>
            </a:r>
          </a:p>
          <a:p>
            <a:pPr algn="l">
              <a:lnSpc>
                <a:spcPts val="4151"/>
              </a:lnSpc>
            </a:pPr>
            <a:r>
              <a:rPr lang="en-US" sz="2965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5. Automate Low-Risk Approvals with Threshold Rules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If an applicant meets high-confidence conditions (e.g., good credit, stable income, acceptable DTI), automatically approve subject to documentation.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Impact: Cuts down turnaround time significantly.</a:t>
            </a:r>
          </a:p>
          <a:p>
            <a:pPr algn="l">
              <a:lnSpc>
                <a:spcPts val="4151"/>
              </a:lnSpc>
            </a:pPr>
            <a:r>
              <a:rPr lang="en-US" sz="2965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6. Flag Risky Applications for Deeper Analysis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Automatically highlight profiles with:</a:t>
            </a:r>
          </a:p>
          <a:p>
            <a:pPr algn="l" marL="1280373" indent="-426791" lvl="2">
              <a:lnSpc>
                <a:spcPts val="4151"/>
              </a:lnSpc>
              <a:buFont typeface="Arial"/>
              <a:buChar char="⚬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Missing credit history</a:t>
            </a:r>
          </a:p>
          <a:p>
            <a:pPr algn="l" marL="1280373" indent="-426791" lvl="2">
              <a:lnSpc>
                <a:spcPts val="4151"/>
              </a:lnSpc>
              <a:buFont typeface="Arial"/>
              <a:buChar char="⚬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Unusually high loan requests</a:t>
            </a:r>
          </a:p>
          <a:p>
            <a:pPr algn="l" marL="1280373" indent="-426791" lvl="2">
              <a:lnSpc>
                <a:spcPts val="4151"/>
              </a:lnSpc>
              <a:buFont typeface="Arial"/>
              <a:buChar char="⚬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Inconsistent income data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Impact: Prevents high-risk approvals and reduces potential defaults.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7. Provide Credit Education for Low-Eligibility Customers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For customers denied due to credit history, offer: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Credit-building programs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Tips on improving eligibility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Impact: Improves financial inclusion and builds long-term customer relationships.</a:t>
            </a: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</a:p>
          <a:p>
            <a:pPr algn="l" marL="640187" indent="-320093" lvl="1">
              <a:lnSpc>
                <a:spcPts val="4151"/>
              </a:lnSpc>
              <a:buFont typeface="Arial"/>
              <a:buChar char="•"/>
            </a:pPr>
          </a:p>
          <a:p>
            <a:pPr algn="ctr">
              <a:lnSpc>
                <a:spcPts val="2293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2431635"/>
            <a:ext cx="18501334" cy="484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3107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8.</a:t>
            </a:r>
            <a:r>
              <a:rPr lang="en-US" sz="3107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 Continuously Retrain the Model with New Data</a:t>
            </a:r>
          </a:p>
          <a:p>
            <a:pPr algn="l" marL="670875" indent="-335437" lvl="1">
              <a:lnSpc>
                <a:spcPts val="4350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Collect feedback on actual loan outcomes (approved/rejected + repayment status), and retrain the model every quarter.</a:t>
            </a:r>
          </a:p>
          <a:p>
            <a:pPr algn="l" marL="670875" indent="-335437" lvl="1">
              <a:lnSpc>
                <a:spcPts val="4350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Impact: Maintains model accuracy over time and adapts to changes in applicant behavior.</a:t>
            </a:r>
          </a:p>
          <a:p>
            <a:pPr algn="l">
              <a:lnSpc>
                <a:spcPts val="4350"/>
              </a:lnSpc>
            </a:pPr>
            <a:r>
              <a:rPr lang="en-US" sz="3107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9</a:t>
            </a:r>
            <a:r>
              <a:rPr lang="en-US" sz="3107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. Use Explainable AI Tools in Approvals</a:t>
            </a:r>
          </a:p>
          <a:p>
            <a:pPr algn="l" marL="670875" indent="-335437" lvl="1">
              <a:lnSpc>
                <a:spcPts val="4350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Integrate SHAP or LIME to give customers and loan officers transparent reasons for approval or rejection.</a:t>
            </a:r>
          </a:p>
          <a:p>
            <a:pPr algn="l" marL="670875" indent="-335437" lvl="1">
              <a:lnSpc>
                <a:spcPts val="4350"/>
              </a:lnSpc>
              <a:buFont typeface="Arial"/>
              <a:buChar char="•"/>
            </a:pPr>
            <a:r>
              <a:rPr lang="en-US" sz="3107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Impact: Builds trust in the system and helps customers understand how to improve their eligibility.</a:t>
            </a:r>
          </a:p>
          <a:p>
            <a:pPr algn="ctr">
              <a:lnSpc>
                <a:spcPts val="351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242428"/>
            <a:ext cx="16524287" cy="657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1</a:t>
            </a:r>
            <a:r>
              <a:rPr lang="en-US" sz="34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. Applicants with a Good Credit History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Credit_History = 1 is the strongest approval indicator.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These applicants have demonstrated reliability in repaying previous loans.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2. Salaried Individuals with Stable Income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Regular monthly income from employment (vs. irregular or self-employed with unknown income).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Preferably with ApplicantIncome above the median.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3. Married Applicants with a Coapplicant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Combining incomes improves affordability.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Coapplicant income reduces the debt-to-income ratio, increasing approval chances.</a:t>
            </a:r>
          </a:p>
          <a:p>
            <a:pPr algn="l">
              <a:lnSpc>
                <a:spcPts val="476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716055" y="1038931"/>
            <a:ext cx="9825116" cy="130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</a:pPr>
            <a:r>
              <a:rPr lang="en-US" b="true" sz="4401">
                <a:solidFill>
                  <a:srgbClr val="FFFFFF"/>
                </a:solidFill>
                <a:latin typeface="Zenaida Bold"/>
                <a:ea typeface="Zenaida Bold"/>
                <a:cs typeface="Zenaida Bold"/>
                <a:sym typeface="Zenaida Bold"/>
              </a:rPr>
              <a:t>CUSTOMER SEGMENTS MOST LIKELY TO BE APPROVED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8061" y="1486696"/>
            <a:ext cx="17845117" cy="777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4.</a:t>
            </a:r>
            <a:r>
              <a:rPr lang="en-US" sz="34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 Graduates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Education = Graduate: More likely to have better earning potential and job security.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Slightly higher approval rates observed in EDA and model outputs.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5. </a:t>
            </a:r>
            <a:r>
              <a:rPr lang="en-US" sz="34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Applicants Requesting Reasonable Loan Amounts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Approval more likely when LoanAmount is proportional to income.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Very high loan amounts (especially with low income) are red flags.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6. </a:t>
            </a:r>
            <a:r>
              <a:rPr lang="en-US" sz="34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Applicants from Semi-Urban or Urban Areas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Properties in Urban/Semi-Urban areas carry less risk and higher resale value.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These segments tend to have higher approval rates.</a:t>
            </a:r>
          </a:p>
          <a:p>
            <a:pPr algn="l">
              <a:lnSpc>
                <a:spcPts val="4768"/>
              </a:lnSpc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7. </a:t>
            </a:r>
            <a:r>
              <a:rPr lang="en-US" sz="34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Applicants with Fewer Dependents</a:t>
            </a:r>
          </a:p>
          <a:p>
            <a:pPr algn="l" marL="735424" indent="-367712" lvl="1">
              <a:lnSpc>
                <a:spcPts val="4768"/>
              </a:lnSpc>
              <a:buFont typeface="Arial"/>
              <a:buChar char="•"/>
            </a:pPr>
            <a:r>
              <a:rPr lang="en-US" sz="34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Fewer dependents suggest lower financial burden, improving perceived loan repayment capacity.</a:t>
            </a:r>
          </a:p>
          <a:p>
            <a:pPr algn="l">
              <a:lnSpc>
                <a:spcPts val="4768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0039" y="862759"/>
            <a:ext cx="17287923" cy="63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b="true" sz="4301">
                <a:solidFill>
                  <a:srgbClr val="FFFFFF"/>
                </a:solidFill>
                <a:latin typeface="Zenaida Bold"/>
                <a:ea typeface="Zenaida Bold"/>
                <a:cs typeface="Zenaida Bold"/>
                <a:sym typeface="Zenaida Bold"/>
              </a:rPr>
              <a:t>MARKETING &amp; CUSTOMER TARGETING INSIGHTS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3465" y="1775770"/>
            <a:ext cx="18104535" cy="8232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1. Target Customers with Good Credit History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Insight: Credit history is the #1 predictor of loan approval.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Focus marketing campaigns on customers with an existing credit score or past loan history.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Tactics: Partner with credit bureaus to pre-qualify and pre-approve potential customers.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2. Promote Loans to Salaried Professionals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Insight: Salaried individuals show higher approval rates due to income stability.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Create targeted offers for professionals in stable industries (e.g., government workers, teachers, IT staff).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Tactics: Use employment-based filters in advertising or workplace-based promotions.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3. Offer Pre-Qualified Loans to Urban &amp; Semi-Urban Residents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Insight: Urban and semi-urban property applicants are more likely to be approved.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Focus outreach on these geographic areas.</a:t>
            </a:r>
          </a:p>
          <a:p>
            <a:pPr algn="l">
              <a:lnSpc>
                <a:spcPts val="4610"/>
              </a:lnSpc>
            </a:pPr>
            <a:r>
              <a:rPr lang="en-US" sz="3293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Tactics: Use property location data and local agents to drive campaigns in these regions.</a:t>
            </a:r>
          </a:p>
          <a:p>
            <a:pPr algn="ctr">
              <a:lnSpc>
                <a:spcPts val="559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E4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0587" y="7487716"/>
            <a:ext cx="4142209" cy="3002269"/>
          </a:xfrm>
          <a:custGeom>
            <a:avLst/>
            <a:gdLst/>
            <a:ahLst/>
            <a:cxnLst/>
            <a:rect r="r" b="b" t="t" l="l"/>
            <a:pathLst>
              <a:path h="3002269" w="4142209">
                <a:moveTo>
                  <a:pt x="0" y="0"/>
                </a:moveTo>
                <a:lnTo>
                  <a:pt x="4142209" y="0"/>
                </a:lnTo>
                <a:lnTo>
                  <a:pt x="4142209" y="3002269"/>
                </a:lnTo>
                <a:lnTo>
                  <a:pt x="0" y="3002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2859" y="8269837"/>
            <a:ext cx="3400638" cy="3476489"/>
          </a:xfrm>
          <a:custGeom>
            <a:avLst/>
            <a:gdLst/>
            <a:ahLst/>
            <a:cxnLst/>
            <a:rect r="r" b="b" t="t" l="l"/>
            <a:pathLst>
              <a:path h="3476489" w="3400638">
                <a:moveTo>
                  <a:pt x="0" y="0"/>
                </a:moveTo>
                <a:lnTo>
                  <a:pt x="3400638" y="0"/>
                </a:lnTo>
                <a:lnTo>
                  <a:pt x="3400638" y="3476489"/>
                </a:lnTo>
                <a:lnTo>
                  <a:pt x="0" y="3476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313928" y="-217484"/>
            <a:ext cx="3845550" cy="2493781"/>
          </a:xfrm>
          <a:custGeom>
            <a:avLst/>
            <a:gdLst/>
            <a:ahLst/>
            <a:cxnLst/>
            <a:rect r="r" b="b" t="t" l="l"/>
            <a:pathLst>
              <a:path h="2493781" w="3845550">
                <a:moveTo>
                  <a:pt x="0" y="2493780"/>
                </a:moveTo>
                <a:lnTo>
                  <a:pt x="3845550" y="2493780"/>
                </a:lnTo>
                <a:lnTo>
                  <a:pt x="3845550" y="0"/>
                </a:lnTo>
                <a:lnTo>
                  <a:pt x="0" y="0"/>
                </a:lnTo>
                <a:lnTo>
                  <a:pt x="0" y="24937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4493521"/>
            <a:ext cx="3746681" cy="1299958"/>
          </a:xfrm>
          <a:custGeom>
            <a:avLst/>
            <a:gdLst/>
            <a:ahLst/>
            <a:cxnLst/>
            <a:rect r="r" b="b" t="t" l="l"/>
            <a:pathLst>
              <a:path h="1299958" w="3746681">
                <a:moveTo>
                  <a:pt x="0" y="0"/>
                </a:moveTo>
                <a:lnTo>
                  <a:pt x="3746681" y="0"/>
                </a:lnTo>
                <a:lnTo>
                  <a:pt x="3746681" y="1299958"/>
                </a:lnTo>
                <a:lnTo>
                  <a:pt x="0" y="129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38902">
            <a:off x="8357202" y="8925550"/>
            <a:ext cx="3008995" cy="4114800"/>
          </a:xfrm>
          <a:custGeom>
            <a:avLst/>
            <a:gdLst/>
            <a:ahLst/>
            <a:cxnLst/>
            <a:rect r="r" b="b" t="t" l="l"/>
            <a:pathLst>
              <a:path h="4114800" w="3008995">
                <a:moveTo>
                  <a:pt x="0" y="0"/>
                </a:moveTo>
                <a:lnTo>
                  <a:pt x="3008994" y="0"/>
                </a:lnTo>
                <a:lnTo>
                  <a:pt x="30089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2506923">
            <a:off x="7786412" y="-1596941"/>
            <a:ext cx="2715176" cy="3225371"/>
          </a:xfrm>
          <a:custGeom>
            <a:avLst/>
            <a:gdLst/>
            <a:ahLst/>
            <a:cxnLst/>
            <a:rect r="r" b="b" t="t" l="l"/>
            <a:pathLst>
              <a:path h="3225371" w="2715176">
                <a:moveTo>
                  <a:pt x="0" y="3225371"/>
                </a:moveTo>
                <a:lnTo>
                  <a:pt x="2715176" y="3225371"/>
                </a:lnTo>
                <a:lnTo>
                  <a:pt x="2715176" y="0"/>
                </a:lnTo>
                <a:lnTo>
                  <a:pt x="0" y="0"/>
                </a:lnTo>
                <a:lnTo>
                  <a:pt x="0" y="322537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0720" y="-944506"/>
            <a:ext cx="5677160" cy="4114800"/>
          </a:xfrm>
          <a:custGeom>
            <a:avLst/>
            <a:gdLst/>
            <a:ahLst/>
            <a:cxnLst/>
            <a:rect r="r" b="b" t="t" l="l"/>
            <a:pathLst>
              <a:path h="4114800" w="5677160">
                <a:moveTo>
                  <a:pt x="567716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5677160" y="0"/>
                </a:lnTo>
                <a:lnTo>
                  <a:pt x="567716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89999"/>
            <a:ext cx="18108455" cy="1043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8"/>
              </a:lnSpc>
            </a:pPr>
            <a:r>
              <a:rPr lang="en-US" sz="30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4. Encourage Coapplicant Loans Among Married Couples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Insight: Applications with a coapplicant (especially spouse) have higher approval chances due to increased total income.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Promote joint home loan packages with lower interest or flexible terms.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Tactics: Use family-based messaging in campaigns and bundle offers.</a:t>
            </a:r>
          </a:p>
          <a:p>
            <a:pPr algn="l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 </a:t>
            </a:r>
            <a:r>
              <a:rPr lang="en-US" sz="30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5. Educate Low-Credit or First-Time Borrowers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Insight: A large portion of rejected applications come from customers with no or poor credit history.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Run financial literacy campaigns to teach credit-building habits.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Tactics: Offer credit-builder products or "starter loans" to help these customers qualify in the future.</a:t>
            </a:r>
          </a:p>
          <a:p>
            <a:pPr algn="l">
              <a:lnSpc>
                <a:spcPts val="4208"/>
              </a:lnSpc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 </a:t>
            </a:r>
            <a:r>
              <a:rPr lang="en-US" sz="30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6. Use Loan-to-Income Ratio as a Targeting Filter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Insight: Applicants requesting a reasonable loan amount relative to their income are more likely to be approved.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Set internal filters to only show loan ads to people within a safe loan-to-income band.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Tactics: Use personalized loan amount suggestions in app or website interfaces.</a:t>
            </a:r>
          </a:p>
          <a:p>
            <a:pPr algn="l">
              <a:lnSpc>
                <a:spcPts val="4208"/>
              </a:lnSpc>
            </a:pPr>
            <a:r>
              <a:rPr lang="en-US" sz="3006">
                <a:solidFill>
                  <a:srgbClr val="C1FF72"/>
                </a:solidFill>
                <a:latin typeface="Della Respira"/>
                <a:ea typeface="Della Respira"/>
                <a:cs typeface="Della Respira"/>
                <a:sym typeface="Della Respira"/>
              </a:rPr>
              <a:t>7. Leverage Graduate Status for Predictive Marketing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Insight: Graduates tend to be more eligible and have higher success rates.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Action: Target recent graduates or alumni networks with home loan starter plans.</a:t>
            </a:r>
          </a:p>
          <a:p>
            <a:pPr algn="l" marL="649067" indent="-324533" lvl="1">
              <a:lnSpc>
                <a:spcPts val="4208"/>
              </a:lnSpc>
              <a:buFont typeface="Arial"/>
              <a:buChar char="•"/>
            </a:pPr>
            <a:r>
              <a:rPr lang="en-US" sz="3006">
                <a:solidFill>
                  <a:srgbClr val="FFFFFF"/>
                </a:solidFill>
                <a:latin typeface="Della Respira"/>
                <a:ea typeface="Della Respira"/>
                <a:cs typeface="Della Respira"/>
                <a:sym typeface="Della Respira"/>
              </a:rPr>
              <a:t>Tactics: Partner with universities and professional networks.</a:t>
            </a:r>
          </a:p>
          <a:p>
            <a:pPr algn="l" marL="605888" indent="-302944" lvl="1">
              <a:lnSpc>
                <a:spcPts val="3928"/>
              </a:lnSpc>
              <a:buFont typeface="Arial"/>
              <a:buChar char="•"/>
            </a:pPr>
          </a:p>
          <a:p>
            <a:pPr algn="ctr">
              <a:lnSpc>
                <a:spcPts val="2668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380" r="-531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5698" y="1488556"/>
            <a:ext cx="11096603" cy="7309887"/>
          </a:xfrm>
          <a:custGeom>
            <a:avLst/>
            <a:gdLst/>
            <a:ahLst/>
            <a:cxnLst/>
            <a:rect r="r" b="b" t="t" l="l"/>
            <a:pathLst>
              <a:path h="7309887" w="11096603">
                <a:moveTo>
                  <a:pt x="0" y="0"/>
                </a:moveTo>
                <a:lnTo>
                  <a:pt x="11096604" y="0"/>
                </a:lnTo>
                <a:lnTo>
                  <a:pt x="11096604" y="7309888"/>
                </a:lnTo>
                <a:lnTo>
                  <a:pt x="0" y="7309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21727" y="2863533"/>
            <a:ext cx="9444546" cy="420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9"/>
              </a:lnSpc>
            </a:pPr>
            <a:r>
              <a:rPr lang="en-US" sz="13999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Q&amp;A SESSION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289958" y="1488556"/>
            <a:ext cx="3152630" cy="1907341"/>
          </a:xfrm>
          <a:custGeom>
            <a:avLst/>
            <a:gdLst/>
            <a:ahLst/>
            <a:cxnLst/>
            <a:rect r="r" b="b" t="t" l="l"/>
            <a:pathLst>
              <a:path h="1907341" w="3152630">
                <a:moveTo>
                  <a:pt x="0" y="0"/>
                </a:moveTo>
                <a:lnTo>
                  <a:pt x="3152630" y="0"/>
                </a:lnTo>
                <a:lnTo>
                  <a:pt x="3152630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341946" y="7707782"/>
            <a:ext cx="2507504" cy="1550518"/>
          </a:xfrm>
          <a:custGeom>
            <a:avLst/>
            <a:gdLst/>
            <a:ahLst/>
            <a:cxnLst/>
            <a:rect r="r" b="b" t="t" l="l"/>
            <a:pathLst>
              <a:path h="1550518" w="2507504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741016" y="-6021857"/>
            <a:ext cx="7560945" cy="8229600"/>
          </a:xfrm>
          <a:custGeom>
            <a:avLst/>
            <a:gdLst/>
            <a:ahLst/>
            <a:cxnLst/>
            <a:rect r="r" b="b" t="t" l="l"/>
            <a:pathLst>
              <a:path h="8229600" w="7560945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60304" y="7900494"/>
            <a:ext cx="2875308" cy="2386506"/>
          </a:xfrm>
          <a:custGeom>
            <a:avLst/>
            <a:gdLst/>
            <a:ahLst/>
            <a:cxnLst/>
            <a:rect r="r" b="b" t="t" l="l"/>
            <a:pathLst>
              <a:path h="2386506" w="2875308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37292" y="-8763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7223" y="-3026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6735" y="6747939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0658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4"/>
                </a:lnTo>
                <a:lnTo>
                  <a:pt x="0" y="2300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8210" y="738769"/>
            <a:ext cx="14111580" cy="8809462"/>
          </a:xfrm>
          <a:custGeom>
            <a:avLst/>
            <a:gdLst/>
            <a:ahLst/>
            <a:cxnLst/>
            <a:rect r="r" b="b" t="t" l="l"/>
            <a:pathLst>
              <a:path h="8809462" w="14111580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55485" y="4047453"/>
            <a:ext cx="12777029" cy="3329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69"/>
              </a:lnSpc>
            </a:pPr>
            <a:r>
              <a:rPr lang="en-US" sz="6335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The company aims to automate the Loan Eligibility Process in real time by leveraging customer details provided in home loan application forms.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24696" y="2467693"/>
            <a:ext cx="8438608" cy="77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6346" spc="63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PROBLEM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25315" y="1028700"/>
            <a:ext cx="12492751" cy="8229600"/>
          </a:xfrm>
          <a:custGeom>
            <a:avLst/>
            <a:gdLst/>
            <a:ahLst/>
            <a:cxnLst/>
            <a:rect r="r" b="b" t="t" l="l"/>
            <a:pathLst>
              <a:path h="8229600" w="12492751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37244" y="1243773"/>
            <a:ext cx="3152630" cy="1907341"/>
          </a:xfrm>
          <a:custGeom>
            <a:avLst/>
            <a:gdLst/>
            <a:ahLst/>
            <a:cxnLst/>
            <a:rect r="r" b="b" t="t" l="l"/>
            <a:pathLst>
              <a:path h="1907341" w="3152630">
                <a:moveTo>
                  <a:pt x="0" y="0"/>
                </a:moveTo>
                <a:lnTo>
                  <a:pt x="3152630" y="0"/>
                </a:lnTo>
                <a:lnTo>
                  <a:pt x="3152630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57278" y="8276091"/>
            <a:ext cx="2507504" cy="1550518"/>
          </a:xfrm>
          <a:custGeom>
            <a:avLst/>
            <a:gdLst/>
            <a:ahLst/>
            <a:cxnLst/>
            <a:rect r="r" b="b" t="t" l="l"/>
            <a:pathLst>
              <a:path h="1550518" w="2507504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821100" y="4936550"/>
            <a:ext cx="10466900" cy="8229600"/>
          </a:xfrm>
          <a:custGeom>
            <a:avLst/>
            <a:gdLst/>
            <a:ahLst/>
            <a:cxnLst/>
            <a:rect r="r" b="b" t="t" l="l"/>
            <a:pathLst>
              <a:path h="8229600" w="10466900">
                <a:moveTo>
                  <a:pt x="0" y="0"/>
                </a:moveTo>
                <a:lnTo>
                  <a:pt x="10466900" y="0"/>
                </a:lnTo>
                <a:lnTo>
                  <a:pt x="10466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960304" y="7440103"/>
            <a:ext cx="2875308" cy="2386506"/>
          </a:xfrm>
          <a:custGeom>
            <a:avLst/>
            <a:gdLst/>
            <a:ahLst/>
            <a:cxnLst/>
            <a:rect r="r" b="b" t="t" l="l"/>
            <a:pathLst>
              <a:path h="2386506" w="2875308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0" y="3049270"/>
            <a:ext cx="9444546" cy="420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9"/>
              </a:lnSpc>
            </a:pPr>
            <a:r>
              <a:rPr lang="en-US" sz="13999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Thank</a:t>
            </a:r>
          </a:p>
          <a:p>
            <a:pPr algn="ctr">
              <a:lnSpc>
                <a:spcPts val="16519"/>
              </a:lnSpc>
            </a:pPr>
            <a:r>
              <a:rPr lang="en-US" sz="13999">
                <a:solidFill>
                  <a:srgbClr val="221F1B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75679">
            <a:off x="1842725" y="-1869234"/>
            <a:ext cx="14061918" cy="13417647"/>
          </a:xfrm>
          <a:custGeom>
            <a:avLst/>
            <a:gdLst/>
            <a:ahLst/>
            <a:cxnLst/>
            <a:rect r="r" b="b" t="t" l="l"/>
            <a:pathLst>
              <a:path h="13417647" w="14061918">
                <a:moveTo>
                  <a:pt x="0" y="0"/>
                </a:moveTo>
                <a:lnTo>
                  <a:pt x="14061917" y="0"/>
                </a:lnTo>
                <a:lnTo>
                  <a:pt x="14061917" y="13417647"/>
                </a:lnTo>
                <a:lnTo>
                  <a:pt x="0" y="13417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17484" y="3137315"/>
            <a:ext cx="13312398" cy="674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4"/>
              </a:lnSpc>
            </a:pPr>
            <a:r>
              <a:rPr lang="en-US" sz="4788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        </a:t>
            </a:r>
          </a:p>
          <a:p>
            <a:pPr algn="l" marL="1033883" indent="-516942" lvl="1">
              <a:lnSpc>
                <a:spcPts val="6704"/>
              </a:lnSpc>
              <a:buFont typeface="Arial"/>
              <a:buChar char="•"/>
            </a:pPr>
            <a:r>
              <a:rPr lang="en-US" sz="4788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Manual loan approval processes are slow, biased, and  inefficient                </a:t>
            </a:r>
          </a:p>
          <a:p>
            <a:pPr algn="l" marL="1033883" indent="-516942" lvl="1">
              <a:lnSpc>
                <a:spcPts val="6704"/>
              </a:lnSpc>
              <a:buFont typeface="Arial"/>
              <a:buChar char="•"/>
            </a:pPr>
            <a:r>
              <a:rPr lang="en-US" sz="4788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High volume of applications overwhelms staff</a:t>
            </a:r>
          </a:p>
          <a:p>
            <a:pPr algn="l" marL="1033883" indent="-516942" lvl="1">
              <a:lnSpc>
                <a:spcPts val="6704"/>
              </a:lnSpc>
              <a:buFont typeface="Arial"/>
              <a:buChar char="•"/>
            </a:pPr>
            <a:r>
              <a:rPr lang="en-US" sz="4788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Inconsistent decisions due to human subjectivity</a:t>
            </a:r>
          </a:p>
          <a:p>
            <a:pPr algn="l" marL="1033883" indent="-516942" lvl="1">
              <a:lnSpc>
                <a:spcPts val="6704"/>
              </a:lnSpc>
              <a:buFont typeface="Arial"/>
              <a:buChar char="•"/>
            </a:pPr>
            <a:r>
              <a:rPr lang="en-US" sz="4788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Delayed approvals frustrate applicants</a:t>
            </a:r>
          </a:p>
          <a:p>
            <a:pPr algn="l" marL="1033883" indent="-516942" lvl="1">
              <a:lnSpc>
                <a:spcPts val="6704"/>
              </a:lnSpc>
              <a:buFont typeface="Arial"/>
              <a:buChar char="•"/>
            </a:pPr>
            <a:r>
              <a:rPr lang="en-US" sz="4788">
                <a:solidFill>
                  <a:srgbClr val="000000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Risk of giving loans to non-eligible customers</a:t>
            </a:r>
          </a:p>
          <a:p>
            <a:pPr algn="l">
              <a:lnSpc>
                <a:spcPts val="670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906422" y="1418354"/>
            <a:ext cx="9320689" cy="140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14"/>
              </a:lnSpc>
              <a:spcBef>
                <a:spcPct val="0"/>
              </a:spcBef>
            </a:pPr>
            <a:r>
              <a:rPr lang="en-US" sz="7438">
                <a:solidFill>
                  <a:srgbClr val="000000"/>
                </a:solidFill>
                <a:latin typeface="Aloja"/>
                <a:ea typeface="Aloja"/>
                <a:cs typeface="Aloja"/>
                <a:sym typeface="Aloja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4819" y="738769"/>
            <a:ext cx="14111580" cy="8809462"/>
          </a:xfrm>
          <a:custGeom>
            <a:avLst/>
            <a:gdLst/>
            <a:ahLst/>
            <a:cxnLst/>
            <a:rect r="r" b="b" t="t" l="l"/>
            <a:pathLst>
              <a:path h="8809462" w="14111580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9955" y="3162300"/>
            <a:ext cx="12452326" cy="552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88"/>
              </a:lnSpc>
            </a:pPr>
            <a:r>
              <a:rPr lang="en-US" sz="392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An int</a:t>
            </a:r>
            <a:r>
              <a:rPr lang="en-US" sz="392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elligent, data-driven model to automate loan eligibility checks.</a:t>
            </a:r>
          </a:p>
          <a:p>
            <a:pPr algn="just">
              <a:lnSpc>
                <a:spcPts val="5488"/>
              </a:lnSpc>
            </a:pPr>
            <a:r>
              <a:rPr lang="en-US" sz="392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✅ Uses historical customer data to predict loan approval likelihood</a:t>
            </a:r>
          </a:p>
          <a:p>
            <a:pPr algn="just">
              <a:lnSpc>
                <a:spcPts val="5488"/>
              </a:lnSpc>
            </a:pPr>
            <a:r>
              <a:rPr lang="en-US" sz="392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 ✅ Segments applicants based on risk and eligibility</a:t>
            </a:r>
          </a:p>
          <a:p>
            <a:pPr algn="just">
              <a:lnSpc>
                <a:spcPts val="5488"/>
              </a:lnSpc>
            </a:pPr>
            <a:r>
              <a:rPr lang="en-US" sz="392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 ✅ Reduces manual workload and decision time</a:t>
            </a:r>
          </a:p>
          <a:p>
            <a:pPr algn="just">
              <a:lnSpc>
                <a:spcPts val="5488"/>
              </a:lnSpc>
            </a:pPr>
            <a:r>
              <a:rPr lang="en-US" sz="392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 ✅ Enhances transparency and customer trust</a:t>
            </a:r>
          </a:p>
          <a:p>
            <a:pPr algn="just">
              <a:lnSpc>
                <a:spcPts val="548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330946" y="1745252"/>
            <a:ext cx="735034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SOLUTION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2337292" y="-8763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07223" y="-3026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26735" y="6747939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0130" y="6114049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833" y="-1231280"/>
            <a:ext cx="19211667" cy="12749561"/>
          </a:xfrm>
          <a:custGeom>
            <a:avLst/>
            <a:gdLst/>
            <a:ahLst/>
            <a:cxnLst/>
            <a:rect r="r" b="b" t="t" l="l"/>
            <a:pathLst>
              <a:path h="12749561" w="19211667">
                <a:moveTo>
                  <a:pt x="0" y="0"/>
                </a:moveTo>
                <a:lnTo>
                  <a:pt x="19211666" y="0"/>
                </a:lnTo>
                <a:lnTo>
                  <a:pt x="19211666" y="12749560"/>
                </a:lnTo>
                <a:lnTo>
                  <a:pt x="0" y="12749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1258" y="1778000"/>
            <a:ext cx="14585484" cy="792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30281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Data Collection</a:t>
            </a:r>
          </a:p>
          <a:p>
            <a:pPr algn="l" marL="863601" indent="-431801" lvl="1">
              <a:lnSpc>
                <a:spcPts val="4840"/>
              </a:lnSpc>
              <a:buFont typeface="Arial"/>
              <a:buChar char="•"/>
            </a:pPr>
            <a:r>
              <a:rPr lang="en-US" sz="4000">
                <a:solidFill>
                  <a:srgbClr val="30281A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Application details: income, dependents, education, credit history, etc.</a:t>
            </a:r>
          </a:p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30281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Data Cleaning &amp; Preprocessing</a:t>
            </a:r>
          </a:p>
          <a:p>
            <a:pPr algn="l" marL="863601" indent="-431801" lvl="1">
              <a:lnSpc>
                <a:spcPts val="4840"/>
              </a:lnSpc>
              <a:buFont typeface="Arial"/>
              <a:buChar char="•"/>
            </a:pPr>
            <a:r>
              <a:rPr lang="en-US" sz="4000">
                <a:solidFill>
                  <a:srgbClr val="30281A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Handle missing values, encode categorical variables</a:t>
            </a:r>
          </a:p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30281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Model Training</a:t>
            </a:r>
          </a:p>
          <a:p>
            <a:pPr algn="l" marL="863601" indent="-431801" lvl="1">
              <a:lnSpc>
                <a:spcPts val="4840"/>
              </a:lnSpc>
              <a:buFont typeface="Arial"/>
              <a:buChar char="•"/>
            </a:pPr>
            <a:r>
              <a:rPr lang="en-US" sz="4000">
                <a:solidFill>
                  <a:srgbClr val="30281A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Classification model (e.g., Logistic Regression / Random Forest)</a:t>
            </a:r>
          </a:p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30281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Prediction &amp; Segmentation</a:t>
            </a:r>
          </a:p>
          <a:p>
            <a:pPr algn="l" marL="863601" indent="-431801" lvl="1">
              <a:lnSpc>
                <a:spcPts val="4840"/>
              </a:lnSpc>
              <a:buFont typeface="Arial"/>
              <a:buChar char="•"/>
            </a:pPr>
            <a:r>
              <a:rPr lang="en-US" sz="4000">
                <a:solidFill>
                  <a:srgbClr val="30281A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Outputs: “Approved”, “Not Approved”, or “Uncertain”</a:t>
            </a:r>
          </a:p>
          <a:p>
            <a:pPr algn="ctr">
              <a:lnSpc>
                <a:spcPts val="4840"/>
              </a:lnSpc>
            </a:pPr>
            <a:r>
              <a:rPr lang="en-US" sz="4000">
                <a:solidFill>
                  <a:srgbClr val="30281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Deployment &amp; Integration</a:t>
            </a:r>
          </a:p>
          <a:p>
            <a:pPr algn="l" marL="863601" indent="-431801" lvl="1">
              <a:lnSpc>
                <a:spcPts val="4840"/>
              </a:lnSpc>
              <a:buFont typeface="Arial"/>
              <a:buChar char="•"/>
            </a:pPr>
            <a:r>
              <a:rPr lang="en-US" sz="4000">
                <a:solidFill>
                  <a:srgbClr val="30281A"/>
                </a:solidFill>
                <a:latin typeface="One Little Font"/>
                <a:ea typeface="One Little Font"/>
                <a:cs typeface="One Little Font"/>
                <a:sym typeface="One Little Font"/>
              </a:rPr>
              <a:t>Connect with loan portal or internal systems</a:t>
            </a:r>
          </a:p>
          <a:p>
            <a:pPr algn="ctr">
              <a:lnSpc>
                <a:spcPts val="4840"/>
              </a:lnSpc>
            </a:pPr>
          </a:p>
          <a:p>
            <a:pPr algn="ctr">
              <a:lnSpc>
                <a:spcPts val="48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866138" y="79375"/>
            <a:ext cx="10555724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716B5C"/>
                </a:solidFill>
                <a:latin typeface="EFCO Brookshire"/>
                <a:ea typeface="EFCO Brookshire"/>
                <a:cs typeface="EFCO Brookshire"/>
                <a:sym typeface="EFCO Brookshire"/>
              </a:rPr>
              <a:t>Work Flow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1312" y="-702184"/>
            <a:ext cx="4372111" cy="3306906"/>
          </a:xfrm>
          <a:custGeom>
            <a:avLst/>
            <a:gdLst/>
            <a:ahLst/>
            <a:cxnLst/>
            <a:rect r="r" b="b" t="t" l="l"/>
            <a:pathLst>
              <a:path h="3306906" w="4372111">
                <a:moveTo>
                  <a:pt x="0" y="0"/>
                </a:moveTo>
                <a:lnTo>
                  <a:pt x="4372111" y="0"/>
                </a:lnTo>
                <a:lnTo>
                  <a:pt x="4372111" y="3306906"/>
                </a:lnTo>
                <a:lnTo>
                  <a:pt x="0" y="3306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8097" y="5678057"/>
            <a:ext cx="7135220" cy="6330886"/>
          </a:xfrm>
          <a:custGeom>
            <a:avLst/>
            <a:gdLst/>
            <a:ahLst/>
            <a:cxnLst/>
            <a:rect r="r" b="b" t="t" l="l"/>
            <a:pathLst>
              <a:path h="6330886" w="7135220">
                <a:moveTo>
                  <a:pt x="0" y="0"/>
                </a:moveTo>
                <a:lnTo>
                  <a:pt x="7135220" y="0"/>
                </a:lnTo>
                <a:lnTo>
                  <a:pt x="7135220" y="6330887"/>
                </a:lnTo>
                <a:lnTo>
                  <a:pt x="0" y="6330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9712" y="-695197"/>
            <a:ext cx="6803544" cy="6147930"/>
          </a:xfrm>
          <a:custGeom>
            <a:avLst/>
            <a:gdLst/>
            <a:ahLst/>
            <a:cxnLst/>
            <a:rect r="r" b="b" t="t" l="l"/>
            <a:pathLst>
              <a:path h="6147930" w="6803544">
                <a:moveTo>
                  <a:pt x="0" y="0"/>
                </a:moveTo>
                <a:lnTo>
                  <a:pt x="6803544" y="0"/>
                </a:lnTo>
                <a:lnTo>
                  <a:pt x="6803544" y="6147929"/>
                </a:lnTo>
                <a:lnTo>
                  <a:pt x="0" y="6147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953624">
            <a:off x="-592410" y="8494973"/>
            <a:ext cx="2987406" cy="2259565"/>
          </a:xfrm>
          <a:custGeom>
            <a:avLst/>
            <a:gdLst/>
            <a:ahLst/>
            <a:cxnLst/>
            <a:rect r="r" b="b" t="t" l="l"/>
            <a:pathLst>
              <a:path h="2259565" w="2987406">
                <a:moveTo>
                  <a:pt x="2987405" y="2259565"/>
                </a:moveTo>
                <a:lnTo>
                  <a:pt x="0" y="2259565"/>
                </a:lnTo>
                <a:lnTo>
                  <a:pt x="0" y="0"/>
                </a:lnTo>
                <a:lnTo>
                  <a:pt x="2987405" y="0"/>
                </a:lnTo>
                <a:lnTo>
                  <a:pt x="2987405" y="22595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93118" y="1887785"/>
            <a:ext cx="988526" cy="1018064"/>
            <a:chOff x="0" y="0"/>
            <a:chExt cx="789218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 strike="noStrike" u="none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59131" y="2015805"/>
            <a:ext cx="988526" cy="1018064"/>
            <a:chOff x="0" y="0"/>
            <a:chExt cx="789218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40867" y="2034220"/>
            <a:ext cx="988526" cy="1018064"/>
            <a:chOff x="0" y="0"/>
            <a:chExt cx="789218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64574" y="2034220"/>
            <a:ext cx="988526" cy="1018064"/>
            <a:chOff x="0" y="0"/>
            <a:chExt cx="789218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587584" y="2212641"/>
            <a:ext cx="988526" cy="1018064"/>
            <a:chOff x="0" y="0"/>
            <a:chExt cx="789218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05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596989" y="3606669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CoapplicantIncome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32070" y="3533008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Self Employed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23241" y="3569838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159131" y="4562282"/>
            <a:ext cx="988526" cy="1018064"/>
            <a:chOff x="0" y="0"/>
            <a:chExt cx="789218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07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093118" y="4710025"/>
            <a:ext cx="988526" cy="1018064"/>
            <a:chOff x="0" y="0"/>
            <a:chExt cx="789218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06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875491" y="3569838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LoanAmount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1655433" y="4634468"/>
            <a:ext cx="988526" cy="1018064"/>
            <a:chOff x="0" y="0"/>
            <a:chExt cx="789218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09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5320353" y="4710025"/>
            <a:ext cx="988526" cy="1018064"/>
            <a:chOff x="0" y="0"/>
            <a:chExt cx="789218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10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240867" y="4562282"/>
            <a:ext cx="988526" cy="1018064"/>
            <a:chOff x="0" y="0"/>
            <a:chExt cx="789218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08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311351" y="7249605"/>
            <a:ext cx="988526" cy="1018064"/>
            <a:chOff x="0" y="0"/>
            <a:chExt cx="789218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12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7023241" y="6137732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Applicant Income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2093118" y="7184093"/>
            <a:ext cx="988526" cy="1018064"/>
            <a:chOff x="0" y="0"/>
            <a:chExt cx="789218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89218" cy="812800"/>
            </a:xfrm>
            <a:custGeom>
              <a:avLst/>
              <a:gdLst/>
              <a:ahLst/>
              <a:cxnLst/>
              <a:rect r="r" b="b" t="t" l="l"/>
              <a:pathLst>
                <a:path h="812800" w="789218">
                  <a:moveTo>
                    <a:pt x="394609" y="0"/>
                  </a:moveTo>
                  <a:cubicBezTo>
                    <a:pt x="176672" y="0"/>
                    <a:pt x="0" y="181951"/>
                    <a:pt x="0" y="406400"/>
                  </a:cubicBezTo>
                  <a:cubicBezTo>
                    <a:pt x="0" y="630849"/>
                    <a:pt x="176672" y="812800"/>
                    <a:pt x="394609" y="812800"/>
                  </a:cubicBezTo>
                  <a:cubicBezTo>
                    <a:pt x="612545" y="812800"/>
                    <a:pt x="789218" y="630849"/>
                    <a:pt x="789218" y="406400"/>
                  </a:cubicBezTo>
                  <a:cubicBezTo>
                    <a:pt x="789218" y="181951"/>
                    <a:pt x="612545" y="0"/>
                    <a:pt x="394609" y="0"/>
                  </a:cubicBezTo>
                  <a:close/>
                </a:path>
              </a:pathLst>
            </a:custGeom>
            <a:solidFill>
              <a:srgbClr val="4F3A2E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3989" y="19050"/>
              <a:ext cx="641240" cy="717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4555"/>
                </a:lnSpc>
              </a:pPr>
              <a:r>
                <a:rPr lang="en-US" sz="3254" spc="9">
                  <a:solidFill>
                    <a:srgbClr val="E8D8C9"/>
                  </a:solidFill>
                  <a:latin typeface="Romman"/>
                  <a:ea typeface="Romman"/>
                  <a:cs typeface="Romman"/>
                  <a:sym typeface="Romman"/>
                </a:rPr>
                <a:t>11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0746948" y="6074724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Loan Amount Term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596989" y="5886738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Credit History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587988" y="8526007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Applicant Income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093725" y="3569838"/>
            <a:ext cx="3423779" cy="992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 Dependents</a:t>
            </a:r>
          </a:p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875491" y="6317554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Gender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75491" y="8526007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Property Area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827769" y="16578"/>
            <a:ext cx="7208684" cy="101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51"/>
              </a:lnSpc>
              <a:spcBef>
                <a:spcPct val="0"/>
              </a:spcBef>
            </a:pPr>
            <a:r>
              <a:rPr lang="en-US" sz="6654" spc="246">
                <a:solidFill>
                  <a:srgbClr val="4F3A2E"/>
                </a:solidFill>
                <a:latin typeface="Romman"/>
                <a:ea typeface="Romman"/>
                <a:cs typeface="Romman"/>
                <a:sym typeface="Romman"/>
              </a:rPr>
              <a:t>Our Inputs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815316" y="6074724"/>
            <a:ext cx="3423779" cy="48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 spc="-58">
                <a:solidFill>
                  <a:srgbClr val="4F3A2E"/>
                </a:solidFill>
                <a:latin typeface="Open Sans"/>
                <a:ea typeface="Open Sans"/>
                <a:cs typeface="Open Sans"/>
                <a:sym typeface="Open Sans"/>
              </a:rPr>
              <a:t>Married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1312" y="-702184"/>
            <a:ext cx="4372111" cy="3306906"/>
          </a:xfrm>
          <a:custGeom>
            <a:avLst/>
            <a:gdLst/>
            <a:ahLst/>
            <a:cxnLst/>
            <a:rect r="r" b="b" t="t" l="l"/>
            <a:pathLst>
              <a:path h="3306906" w="4372111">
                <a:moveTo>
                  <a:pt x="0" y="0"/>
                </a:moveTo>
                <a:lnTo>
                  <a:pt x="4372111" y="0"/>
                </a:lnTo>
                <a:lnTo>
                  <a:pt x="4372111" y="3306906"/>
                </a:lnTo>
                <a:lnTo>
                  <a:pt x="0" y="3306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8097" y="5678057"/>
            <a:ext cx="7135220" cy="6330886"/>
          </a:xfrm>
          <a:custGeom>
            <a:avLst/>
            <a:gdLst/>
            <a:ahLst/>
            <a:cxnLst/>
            <a:rect r="r" b="b" t="t" l="l"/>
            <a:pathLst>
              <a:path h="6330886" w="7135220">
                <a:moveTo>
                  <a:pt x="0" y="0"/>
                </a:moveTo>
                <a:lnTo>
                  <a:pt x="7135220" y="0"/>
                </a:lnTo>
                <a:lnTo>
                  <a:pt x="7135220" y="6330887"/>
                </a:lnTo>
                <a:lnTo>
                  <a:pt x="0" y="6330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9712" y="-695197"/>
            <a:ext cx="6803544" cy="6147930"/>
          </a:xfrm>
          <a:custGeom>
            <a:avLst/>
            <a:gdLst/>
            <a:ahLst/>
            <a:cxnLst/>
            <a:rect r="r" b="b" t="t" l="l"/>
            <a:pathLst>
              <a:path h="6147930" w="6803544">
                <a:moveTo>
                  <a:pt x="0" y="0"/>
                </a:moveTo>
                <a:lnTo>
                  <a:pt x="6803544" y="0"/>
                </a:lnTo>
                <a:lnTo>
                  <a:pt x="6803544" y="6147929"/>
                </a:lnTo>
                <a:lnTo>
                  <a:pt x="0" y="6147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953624">
            <a:off x="-592410" y="8494973"/>
            <a:ext cx="2987406" cy="2259565"/>
          </a:xfrm>
          <a:custGeom>
            <a:avLst/>
            <a:gdLst/>
            <a:ahLst/>
            <a:cxnLst/>
            <a:rect r="r" b="b" t="t" l="l"/>
            <a:pathLst>
              <a:path h="2259565" w="2987406">
                <a:moveTo>
                  <a:pt x="2987405" y="2259565"/>
                </a:moveTo>
                <a:lnTo>
                  <a:pt x="0" y="2259565"/>
                </a:lnTo>
                <a:lnTo>
                  <a:pt x="0" y="0"/>
                </a:lnTo>
                <a:lnTo>
                  <a:pt x="2987405" y="0"/>
                </a:lnTo>
                <a:lnTo>
                  <a:pt x="2987405" y="22595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25082" y="0"/>
            <a:ext cx="11836230" cy="10204298"/>
          </a:xfrm>
          <a:custGeom>
            <a:avLst/>
            <a:gdLst/>
            <a:ahLst/>
            <a:cxnLst/>
            <a:rect r="r" b="b" t="t" l="l"/>
            <a:pathLst>
              <a:path h="10204298" w="11836230">
                <a:moveTo>
                  <a:pt x="0" y="0"/>
                </a:moveTo>
                <a:lnTo>
                  <a:pt x="11836230" y="0"/>
                </a:lnTo>
                <a:lnTo>
                  <a:pt x="11836230" y="10204298"/>
                </a:lnTo>
                <a:lnTo>
                  <a:pt x="0" y="10204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78" t="-1316" r="0" b="-131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11" r="0" b="-13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1312" y="-702184"/>
            <a:ext cx="4372111" cy="3306906"/>
          </a:xfrm>
          <a:custGeom>
            <a:avLst/>
            <a:gdLst/>
            <a:ahLst/>
            <a:cxnLst/>
            <a:rect r="r" b="b" t="t" l="l"/>
            <a:pathLst>
              <a:path h="3306906" w="4372111">
                <a:moveTo>
                  <a:pt x="0" y="0"/>
                </a:moveTo>
                <a:lnTo>
                  <a:pt x="4372111" y="0"/>
                </a:lnTo>
                <a:lnTo>
                  <a:pt x="4372111" y="3306906"/>
                </a:lnTo>
                <a:lnTo>
                  <a:pt x="0" y="33069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8097" y="5678057"/>
            <a:ext cx="7135220" cy="6330886"/>
          </a:xfrm>
          <a:custGeom>
            <a:avLst/>
            <a:gdLst/>
            <a:ahLst/>
            <a:cxnLst/>
            <a:rect r="r" b="b" t="t" l="l"/>
            <a:pathLst>
              <a:path h="6330886" w="7135220">
                <a:moveTo>
                  <a:pt x="0" y="0"/>
                </a:moveTo>
                <a:lnTo>
                  <a:pt x="7135220" y="0"/>
                </a:lnTo>
                <a:lnTo>
                  <a:pt x="7135220" y="6330887"/>
                </a:lnTo>
                <a:lnTo>
                  <a:pt x="0" y="63308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54483" y="-1363553"/>
            <a:ext cx="6803544" cy="6147930"/>
          </a:xfrm>
          <a:custGeom>
            <a:avLst/>
            <a:gdLst/>
            <a:ahLst/>
            <a:cxnLst/>
            <a:rect r="r" b="b" t="t" l="l"/>
            <a:pathLst>
              <a:path h="6147930" w="6803544">
                <a:moveTo>
                  <a:pt x="0" y="0"/>
                </a:moveTo>
                <a:lnTo>
                  <a:pt x="6803544" y="0"/>
                </a:lnTo>
                <a:lnTo>
                  <a:pt x="6803544" y="6147930"/>
                </a:lnTo>
                <a:lnTo>
                  <a:pt x="0" y="6147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42291" y="1028700"/>
            <a:ext cx="16603419" cy="8229600"/>
            <a:chOff x="0" y="0"/>
            <a:chExt cx="4372917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72917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72917">
                  <a:moveTo>
                    <a:pt x="0" y="0"/>
                  </a:moveTo>
                  <a:lnTo>
                    <a:pt x="4372917" y="0"/>
                  </a:lnTo>
                  <a:lnTo>
                    <a:pt x="437291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AE2C5">
                <a:alpha val="72941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37291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953624">
            <a:off x="-592410" y="8494973"/>
            <a:ext cx="2987406" cy="2259565"/>
          </a:xfrm>
          <a:custGeom>
            <a:avLst/>
            <a:gdLst/>
            <a:ahLst/>
            <a:cxnLst/>
            <a:rect r="r" b="b" t="t" l="l"/>
            <a:pathLst>
              <a:path h="2259565" w="2987406">
                <a:moveTo>
                  <a:pt x="2987405" y="2259565"/>
                </a:moveTo>
                <a:lnTo>
                  <a:pt x="0" y="2259565"/>
                </a:lnTo>
                <a:lnTo>
                  <a:pt x="0" y="0"/>
                </a:lnTo>
                <a:lnTo>
                  <a:pt x="2987405" y="0"/>
                </a:lnTo>
                <a:lnTo>
                  <a:pt x="2987405" y="225956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67297" y="182813"/>
            <a:ext cx="8705556" cy="5085382"/>
          </a:xfrm>
          <a:custGeom>
            <a:avLst/>
            <a:gdLst/>
            <a:ahLst/>
            <a:cxnLst/>
            <a:rect r="r" b="b" t="t" l="l"/>
            <a:pathLst>
              <a:path h="5085382" w="8705556">
                <a:moveTo>
                  <a:pt x="0" y="0"/>
                </a:moveTo>
                <a:lnTo>
                  <a:pt x="8705556" y="0"/>
                </a:lnTo>
                <a:lnTo>
                  <a:pt x="8705556" y="5085382"/>
                </a:lnTo>
                <a:lnTo>
                  <a:pt x="0" y="5085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012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4085" y="182813"/>
            <a:ext cx="8174633" cy="5085382"/>
          </a:xfrm>
          <a:custGeom>
            <a:avLst/>
            <a:gdLst/>
            <a:ahLst/>
            <a:cxnLst/>
            <a:rect r="r" b="b" t="t" l="l"/>
            <a:pathLst>
              <a:path h="5085382" w="8174633">
                <a:moveTo>
                  <a:pt x="0" y="0"/>
                </a:moveTo>
                <a:lnTo>
                  <a:pt x="8174632" y="0"/>
                </a:lnTo>
                <a:lnTo>
                  <a:pt x="8174632" y="5085382"/>
                </a:lnTo>
                <a:lnTo>
                  <a:pt x="0" y="50853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165633"/>
            <a:ext cx="8138597" cy="3092667"/>
          </a:xfrm>
          <a:custGeom>
            <a:avLst/>
            <a:gdLst/>
            <a:ahLst/>
            <a:cxnLst/>
            <a:rect r="r" b="b" t="t" l="l"/>
            <a:pathLst>
              <a:path h="3092667" w="8138597">
                <a:moveTo>
                  <a:pt x="0" y="0"/>
                </a:moveTo>
                <a:lnTo>
                  <a:pt x="8138597" y="0"/>
                </a:lnTo>
                <a:lnTo>
                  <a:pt x="8138597" y="3092667"/>
                </a:lnTo>
                <a:lnTo>
                  <a:pt x="0" y="30926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75237" y="6281180"/>
            <a:ext cx="7834526" cy="2977120"/>
          </a:xfrm>
          <a:custGeom>
            <a:avLst/>
            <a:gdLst/>
            <a:ahLst/>
            <a:cxnLst/>
            <a:rect r="r" b="b" t="t" l="l"/>
            <a:pathLst>
              <a:path h="2977120" w="7834526">
                <a:moveTo>
                  <a:pt x="0" y="0"/>
                </a:moveTo>
                <a:lnTo>
                  <a:pt x="7834526" y="0"/>
                </a:lnTo>
                <a:lnTo>
                  <a:pt x="7834526" y="2977120"/>
                </a:lnTo>
                <a:lnTo>
                  <a:pt x="0" y="29771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305922" y="6243080"/>
            <a:ext cx="7303841" cy="316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</a:pPr>
            <a:r>
              <a:rPr lang="en-US" sz="2247" spc="-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Applicants with good credit history (1.0) are much more likely to have their loan approved.</a:t>
            </a:r>
          </a:p>
          <a:p>
            <a:pPr algn="ctr">
              <a:lnSpc>
                <a:spcPts val="3146"/>
              </a:lnSpc>
            </a:pPr>
            <a:r>
              <a:rPr lang="en-US" sz="2247" spc="-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Approval  rate is very high (80%)</a:t>
            </a:r>
          </a:p>
          <a:p>
            <a:pPr algn="ctr">
              <a:lnSpc>
                <a:spcPts val="3146"/>
              </a:lnSpc>
            </a:pPr>
          </a:p>
          <a:p>
            <a:pPr algn="ctr">
              <a:lnSpc>
                <a:spcPts val="3146"/>
              </a:lnSpc>
            </a:pPr>
            <a:r>
              <a:rPr lang="en-US" sz="2247" spc="-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Applicants with bad credit history (0.0) are rarely approved.</a:t>
            </a:r>
          </a:p>
          <a:p>
            <a:pPr algn="ctr">
              <a:lnSpc>
                <a:spcPts val="3146"/>
              </a:lnSpc>
            </a:pPr>
            <a:r>
              <a:rPr lang="en-US" sz="2247" spc="-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Approval rate is extremely low (10%)</a:t>
            </a:r>
          </a:p>
          <a:p>
            <a:pPr algn="ctr">
              <a:lnSpc>
                <a:spcPts val="3146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35257" y="6679771"/>
            <a:ext cx="7527970" cy="203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  <a:spcBef>
                <a:spcPct val="0"/>
              </a:spcBef>
            </a:pPr>
            <a:r>
              <a:rPr lang="en-US" sz="2924" spc="-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Married applicants had a significantly higher l</a:t>
            </a:r>
            <a:r>
              <a:rPr lang="en-US" sz="2924" spc="-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oan approval rate (71%) compared to unmarried applicants (62%), possibly due to dual income or perceived stability.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DAGuqfdA-Ik</dc:identifier>
  <dcterms:modified xsi:type="dcterms:W3CDTF">2011-08-01T06:04:30Z</dcterms:modified>
  <cp:revision>1</cp:revision>
  <dc:title>Cream and  Dark Brown Aesthetic Abstract Corner Project Presentation</dc:title>
</cp:coreProperties>
</file>